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8" r:id="rId2"/>
    <p:sldId id="264" r:id="rId3"/>
    <p:sldId id="265" r:id="rId4"/>
    <p:sldId id="266" r:id="rId5"/>
    <p:sldId id="267" r:id="rId6"/>
    <p:sldId id="272" r:id="rId7"/>
    <p:sldId id="270" r:id="rId8"/>
    <p:sldId id="273" r:id="rId9"/>
    <p:sldId id="275" r:id="rId10"/>
    <p:sldId id="276" r:id="rId11"/>
    <p:sldId id="281" r:id="rId12"/>
    <p:sldId id="285" r:id="rId13"/>
    <p:sldId id="278" r:id="rId14"/>
    <p:sldId id="280" r:id="rId15"/>
    <p:sldId id="283" r:id="rId16"/>
    <p:sldId id="282" r:id="rId17"/>
    <p:sldId id="284" r:id="rId18"/>
    <p:sldId id="277"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94708" autoAdjust="0"/>
  </p:normalViewPr>
  <p:slideViewPr>
    <p:cSldViewPr>
      <p:cViewPr varScale="1">
        <p:scale>
          <a:sx n="75" d="100"/>
          <a:sy n="75" d="100"/>
        </p:scale>
        <p:origin x="-1002" y="-84"/>
      </p:cViewPr>
      <p:guideLst>
        <p:guide orient="horz" pos="2160"/>
        <p:guide pos="2880"/>
      </p:guideLst>
    </p:cSldViewPr>
  </p:slideViewPr>
  <p:outlineViewPr>
    <p:cViewPr>
      <p:scale>
        <a:sx n="33" d="100"/>
        <a:sy n="33" d="100"/>
      </p:scale>
      <p:origin x="72" y="10565"/>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417791-8302-45B8-9365-121CD93C0700}" type="datetimeFigureOut">
              <a:rPr lang="en-US" smtClean="0"/>
              <a:pPr/>
              <a:t>2/26/2012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76C1A5-D9E2-40AD-8A46-513EFA359E6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76C1A5-D9E2-40AD-8A46-513EFA359E62}"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87127587-EC64-4CF9-AA5D-72C1BB5D49F2}" type="datetime1">
              <a:rPr lang="en-US" smtClean="0"/>
              <a:pPr/>
              <a:t>2/26/2012</a:t>
            </a:fld>
            <a:endParaRPr lang="en-US"/>
          </a:p>
        </p:txBody>
      </p:sp>
      <p:sp>
        <p:nvSpPr>
          <p:cNvPr id="8" name="Footer Placeholder 7"/>
          <p:cNvSpPr>
            <a:spLocks noGrp="1"/>
          </p:cNvSpPr>
          <p:nvPr>
            <p:ph type="ftr" sz="quarter" idx="11"/>
          </p:nvPr>
        </p:nvSpPr>
        <p:spPr/>
        <p:txBody>
          <a:bodyPr/>
          <a:lstStyle>
            <a:extLst/>
          </a:lstStyle>
          <a:p>
            <a:r>
              <a:rPr lang="en-US" smtClean="0"/>
              <a:t>OU Pastoral Chohort 3/2012</a:t>
            </a:r>
            <a:endParaRPr lang="en-US"/>
          </a:p>
        </p:txBody>
      </p:sp>
      <p:sp>
        <p:nvSpPr>
          <p:cNvPr id="11" name="Slide Number Placeholder 10"/>
          <p:cNvSpPr>
            <a:spLocks noGrp="1"/>
          </p:cNvSpPr>
          <p:nvPr>
            <p:ph type="sldNum" sz="quarter" idx="12"/>
          </p:nvPr>
        </p:nvSpPr>
        <p:spPr/>
        <p:txBody>
          <a:bodyPr/>
          <a:lstStyle>
            <a:extLst/>
          </a:lstStyle>
          <a:p>
            <a:fld id="{BA987332-FD27-4A3D-8C03-940FF5937D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4D2677-DEE3-4078-87FC-A4E935129EA8}" type="datetime1">
              <a:rPr lang="en-US" smtClean="0"/>
              <a:pPr/>
              <a:t>2/26/2012</a:t>
            </a:fld>
            <a:endParaRPr lang="en-US"/>
          </a:p>
        </p:txBody>
      </p:sp>
      <p:sp>
        <p:nvSpPr>
          <p:cNvPr id="5" name="Footer Placeholder 4"/>
          <p:cNvSpPr>
            <a:spLocks noGrp="1"/>
          </p:cNvSpPr>
          <p:nvPr>
            <p:ph type="ftr" sz="quarter" idx="11"/>
          </p:nvPr>
        </p:nvSpPr>
        <p:spPr/>
        <p:txBody>
          <a:bodyPr/>
          <a:lstStyle>
            <a:extLst/>
          </a:lstStyle>
          <a:p>
            <a:r>
              <a:rPr lang="en-US" smtClean="0"/>
              <a:t>OU Pastoral Chohort 3/2012</a:t>
            </a:r>
            <a:endParaRPr lang="en-US"/>
          </a:p>
        </p:txBody>
      </p:sp>
      <p:sp>
        <p:nvSpPr>
          <p:cNvPr id="6" name="Slide Number Placeholder 5"/>
          <p:cNvSpPr>
            <a:spLocks noGrp="1"/>
          </p:cNvSpPr>
          <p:nvPr>
            <p:ph type="sldNum" sz="quarter" idx="12"/>
          </p:nvPr>
        </p:nvSpPr>
        <p:spPr/>
        <p:txBody>
          <a:bodyPr/>
          <a:lstStyle>
            <a:extLst/>
          </a:lstStyle>
          <a:p>
            <a:fld id="{BA987332-FD27-4A3D-8C03-940FF5937D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51F4E5-0C96-4132-A9A8-48F328D3CF3E}" type="datetime1">
              <a:rPr lang="en-US" smtClean="0"/>
              <a:pPr/>
              <a:t>2/26/2012</a:t>
            </a:fld>
            <a:endParaRPr lang="en-US"/>
          </a:p>
        </p:txBody>
      </p:sp>
      <p:sp>
        <p:nvSpPr>
          <p:cNvPr id="5" name="Footer Placeholder 4"/>
          <p:cNvSpPr>
            <a:spLocks noGrp="1"/>
          </p:cNvSpPr>
          <p:nvPr>
            <p:ph type="ftr" sz="quarter" idx="11"/>
          </p:nvPr>
        </p:nvSpPr>
        <p:spPr/>
        <p:txBody>
          <a:bodyPr/>
          <a:lstStyle>
            <a:extLst/>
          </a:lstStyle>
          <a:p>
            <a:r>
              <a:rPr lang="en-US" smtClean="0"/>
              <a:t>OU Pastoral Chohort 3/2012</a:t>
            </a:r>
            <a:endParaRPr lang="en-US"/>
          </a:p>
        </p:txBody>
      </p:sp>
      <p:sp>
        <p:nvSpPr>
          <p:cNvPr id="6" name="Slide Number Placeholder 5"/>
          <p:cNvSpPr>
            <a:spLocks noGrp="1"/>
          </p:cNvSpPr>
          <p:nvPr>
            <p:ph type="sldNum" sz="quarter" idx="12"/>
          </p:nvPr>
        </p:nvSpPr>
        <p:spPr/>
        <p:txBody>
          <a:bodyPr/>
          <a:lstStyle>
            <a:extLst/>
          </a:lstStyle>
          <a:p>
            <a:fld id="{BA987332-FD27-4A3D-8C03-940FF5937D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10581F-8DD8-4EAC-85D0-520A0770B73F}" type="datetime1">
              <a:rPr lang="en-US" smtClean="0"/>
              <a:pPr/>
              <a:t>2/26/2012</a:t>
            </a:fld>
            <a:endParaRPr lang="en-US"/>
          </a:p>
        </p:txBody>
      </p:sp>
      <p:sp>
        <p:nvSpPr>
          <p:cNvPr id="5" name="Footer Placeholder 4"/>
          <p:cNvSpPr>
            <a:spLocks noGrp="1"/>
          </p:cNvSpPr>
          <p:nvPr>
            <p:ph type="ftr" sz="quarter" idx="11"/>
          </p:nvPr>
        </p:nvSpPr>
        <p:spPr/>
        <p:txBody>
          <a:bodyPr/>
          <a:lstStyle>
            <a:extLst/>
          </a:lstStyle>
          <a:p>
            <a:r>
              <a:rPr lang="en-US" smtClean="0"/>
              <a:t>OU Pastoral Chohort 3/2012</a:t>
            </a:r>
            <a:endParaRPr lang="en-US"/>
          </a:p>
        </p:txBody>
      </p:sp>
      <p:sp>
        <p:nvSpPr>
          <p:cNvPr id="6" name="Slide Number Placeholder 5"/>
          <p:cNvSpPr>
            <a:spLocks noGrp="1"/>
          </p:cNvSpPr>
          <p:nvPr>
            <p:ph type="sldNum" sz="quarter" idx="12"/>
          </p:nvPr>
        </p:nvSpPr>
        <p:spPr/>
        <p:txBody>
          <a:bodyPr/>
          <a:lstStyle>
            <a:extLst/>
          </a:lstStyle>
          <a:p>
            <a:fld id="{BA987332-FD27-4A3D-8C03-940FF5937D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F97A23B-5873-49D0-9EDE-9CF82652DAD8}" type="datetime1">
              <a:rPr lang="en-US" smtClean="0"/>
              <a:pPr/>
              <a:t>2/26/2012</a:t>
            </a:fld>
            <a:endParaRPr lang="en-US"/>
          </a:p>
        </p:txBody>
      </p:sp>
      <p:sp>
        <p:nvSpPr>
          <p:cNvPr id="5" name="Footer Placeholder 4"/>
          <p:cNvSpPr>
            <a:spLocks noGrp="1"/>
          </p:cNvSpPr>
          <p:nvPr>
            <p:ph type="ftr" sz="quarter" idx="11"/>
          </p:nvPr>
        </p:nvSpPr>
        <p:spPr/>
        <p:txBody>
          <a:bodyPr/>
          <a:lstStyle>
            <a:extLst/>
          </a:lstStyle>
          <a:p>
            <a:r>
              <a:rPr lang="en-US" smtClean="0"/>
              <a:t>OU Pastoral Chohort 3/2012</a:t>
            </a:r>
            <a:endParaRPr lang="en-US"/>
          </a:p>
        </p:txBody>
      </p:sp>
      <p:sp>
        <p:nvSpPr>
          <p:cNvPr id="6" name="Slide Number Placeholder 5"/>
          <p:cNvSpPr>
            <a:spLocks noGrp="1"/>
          </p:cNvSpPr>
          <p:nvPr>
            <p:ph type="sldNum" sz="quarter" idx="12"/>
          </p:nvPr>
        </p:nvSpPr>
        <p:spPr/>
        <p:txBody>
          <a:bodyPr/>
          <a:lstStyle>
            <a:extLst/>
          </a:lstStyle>
          <a:p>
            <a:fld id="{BA987332-FD27-4A3D-8C03-940FF5937D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A08913-DDC3-4123-97F9-824B58899A9E}" type="datetime1">
              <a:rPr lang="en-US" smtClean="0"/>
              <a:pPr/>
              <a:t>2/26/2012</a:t>
            </a:fld>
            <a:endParaRPr lang="en-US"/>
          </a:p>
        </p:txBody>
      </p:sp>
      <p:sp>
        <p:nvSpPr>
          <p:cNvPr id="6" name="Footer Placeholder 5"/>
          <p:cNvSpPr>
            <a:spLocks noGrp="1"/>
          </p:cNvSpPr>
          <p:nvPr>
            <p:ph type="ftr" sz="quarter" idx="11"/>
          </p:nvPr>
        </p:nvSpPr>
        <p:spPr/>
        <p:txBody>
          <a:bodyPr/>
          <a:lstStyle>
            <a:extLst/>
          </a:lstStyle>
          <a:p>
            <a:r>
              <a:rPr lang="en-US" smtClean="0"/>
              <a:t>OU Pastoral Chohort 3/2012</a:t>
            </a:r>
            <a:endParaRPr lang="en-US"/>
          </a:p>
        </p:txBody>
      </p:sp>
      <p:sp>
        <p:nvSpPr>
          <p:cNvPr id="7" name="Slide Number Placeholder 6"/>
          <p:cNvSpPr>
            <a:spLocks noGrp="1"/>
          </p:cNvSpPr>
          <p:nvPr>
            <p:ph type="sldNum" sz="quarter" idx="12"/>
          </p:nvPr>
        </p:nvSpPr>
        <p:spPr/>
        <p:txBody>
          <a:bodyPr/>
          <a:lstStyle>
            <a:extLst/>
          </a:lstStyle>
          <a:p>
            <a:fld id="{BA987332-FD27-4A3D-8C03-940FF5937D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72828C0-A53A-4A1F-AA6B-DF1C7B4BD628}" type="datetime1">
              <a:rPr lang="en-US" smtClean="0"/>
              <a:pPr/>
              <a:t>2/26/2012</a:t>
            </a:fld>
            <a:endParaRPr lang="en-US"/>
          </a:p>
        </p:txBody>
      </p:sp>
      <p:sp>
        <p:nvSpPr>
          <p:cNvPr id="8" name="Footer Placeholder 7"/>
          <p:cNvSpPr>
            <a:spLocks noGrp="1"/>
          </p:cNvSpPr>
          <p:nvPr>
            <p:ph type="ftr" sz="quarter" idx="11"/>
          </p:nvPr>
        </p:nvSpPr>
        <p:spPr/>
        <p:txBody>
          <a:bodyPr/>
          <a:lstStyle>
            <a:extLst/>
          </a:lstStyle>
          <a:p>
            <a:r>
              <a:rPr lang="en-US" smtClean="0"/>
              <a:t>OU Pastoral Chohort 3/2012</a:t>
            </a:r>
            <a:endParaRPr lang="en-US"/>
          </a:p>
        </p:txBody>
      </p:sp>
      <p:sp>
        <p:nvSpPr>
          <p:cNvPr id="9" name="Slide Number Placeholder 8"/>
          <p:cNvSpPr>
            <a:spLocks noGrp="1"/>
          </p:cNvSpPr>
          <p:nvPr>
            <p:ph type="sldNum" sz="quarter" idx="12"/>
          </p:nvPr>
        </p:nvSpPr>
        <p:spPr/>
        <p:txBody>
          <a:bodyPr/>
          <a:lstStyle>
            <a:extLst/>
          </a:lstStyle>
          <a:p>
            <a:fld id="{BA987332-FD27-4A3D-8C03-940FF5937D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AEB67D1-3730-4273-ADEC-634C2986514F}" type="datetime1">
              <a:rPr lang="en-US" smtClean="0"/>
              <a:pPr/>
              <a:t>2/26/2012</a:t>
            </a:fld>
            <a:endParaRPr lang="en-US"/>
          </a:p>
        </p:txBody>
      </p:sp>
      <p:sp>
        <p:nvSpPr>
          <p:cNvPr id="4" name="Footer Placeholder 3"/>
          <p:cNvSpPr>
            <a:spLocks noGrp="1"/>
          </p:cNvSpPr>
          <p:nvPr>
            <p:ph type="ftr" sz="quarter" idx="11"/>
          </p:nvPr>
        </p:nvSpPr>
        <p:spPr/>
        <p:txBody>
          <a:bodyPr/>
          <a:lstStyle>
            <a:extLst/>
          </a:lstStyle>
          <a:p>
            <a:r>
              <a:rPr lang="en-US" smtClean="0"/>
              <a:t>OU Pastoral Chohort 3/2012</a:t>
            </a:r>
            <a:endParaRPr lang="en-US"/>
          </a:p>
        </p:txBody>
      </p:sp>
      <p:sp>
        <p:nvSpPr>
          <p:cNvPr id="5" name="Slide Number Placeholder 4"/>
          <p:cNvSpPr>
            <a:spLocks noGrp="1"/>
          </p:cNvSpPr>
          <p:nvPr>
            <p:ph type="sldNum" sz="quarter" idx="12"/>
          </p:nvPr>
        </p:nvSpPr>
        <p:spPr/>
        <p:txBody>
          <a:bodyPr/>
          <a:lstStyle>
            <a:extLst/>
          </a:lstStyle>
          <a:p>
            <a:fld id="{BA987332-FD27-4A3D-8C03-940FF5937D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D468C46-4649-4E26-A718-7D23B1B6CDA4}" type="datetime1">
              <a:rPr lang="en-US" smtClean="0"/>
              <a:pPr/>
              <a:t>2/26/2012</a:t>
            </a:fld>
            <a:endParaRPr lang="en-US"/>
          </a:p>
        </p:txBody>
      </p:sp>
      <p:sp>
        <p:nvSpPr>
          <p:cNvPr id="3" name="Footer Placeholder 2"/>
          <p:cNvSpPr>
            <a:spLocks noGrp="1"/>
          </p:cNvSpPr>
          <p:nvPr>
            <p:ph type="ftr" sz="quarter" idx="11"/>
          </p:nvPr>
        </p:nvSpPr>
        <p:spPr/>
        <p:txBody>
          <a:bodyPr/>
          <a:lstStyle>
            <a:extLst/>
          </a:lstStyle>
          <a:p>
            <a:r>
              <a:rPr lang="en-US" smtClean="0"/>
              <a:t>OU Pastoral Chohort 3/2012</a:t>
            </a:r>
            <a:endParaRPr lang="en-US"/>
          </a:p>
        </p:txBody>
      </p:sp>
      <p:sp>
        <p:nvSpPr>
          <p:cNvPr id="4" name="Slide Number Placeholder 3"/>
          <p:cNvSpPr>
            <a:spLocks noGrp="1"/>
          </p:cNvSpPr>
          <p:nvPr>
            <p:ph type="sldNum" sz="quarter" idx="12"/>
          </p:nvPr>
        </p:nvSpPr>
        <p:spPr/>
        <p:txBody>
          <a:bodyPr/>
          <a:lstStyle>
            <a:extLst/>
          </a:lstStyle>
          <a:p>
            <a:fld id="{BA987332-FD27-4A3D-8C03-940FF5937D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A015E0A-BCAE-4B20-A732-50FC1454A835}" type="datetime1">
              <a:rPr lang="en-US" smtClean="0"/>
              <a:pPr/>
              <a:t>2/26/2012</a:t>
            </a:fld>
            <a:endParaRPr lang="en-US"/>
          </a:p>
        </p:txBody>
      </p:sp>
      <p:sp>
        <p:nvSpPr>
          <p:cNvPr id="6" name="Footer Placeholder 5"/>
          <p:cNvSpPr>
            <a:spLocks noGrp="1"/>
          </p:cNvSpPr>
          <p:nvPr>
            <p:ph type="ftr" sz="quarter" idx="11"/>
          </p:nvPr>
        </p:nvSpPr>
        <p:spPr/>
        <p:txBody>
          <a:bodyPr/>
          <a:lstStyle>
            <a:extLst/>
          </a:lstStyle>
          <a:p>
            <a:r>
              <a:rPr lang="en-US" smtClean="0"/>
              <a:t>OU Pastoral Chohort 3/2012</a:t>
            </a:r>
            <a:endParaRPr lang="en-US"/>
          </a:p>
        </p:txBody>
      </p:sp>
      <p:sp>
        <p:nvSpPr>
          <p:cNvPr id="7" name="Slide Number Placeholder 6"/>
          <p:cNvSpPr>
            <a:spLocks noGrp="1"/>
          </p:cNvSpPr>
          <p:nvPr>
            <p:ph type="sldNum" sz="quarter" idx="12"/>
          </p:nvPr>
        </p:nvSpPr>
        <p:spPr/>
        <p:txBody>
          <a:bodyPr/>
          <a:lstStyle>
            <a:extLst/>
          </a:lstStyle>
          <a:p>
            <a:fld id="{BA987332-FD27-4A3D-8C03-940FF5937D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A628DF8-C4D1-4455-A467-C7711B157614}" type="datetime1">
              <a:rPr lang="en-US" smtClean="0"/>
              <a:pPr/>
              <a:t>2/26/2012</a:t>
            </a:fld>
            <a:endParaRPr lang="en-US"/>
          </a:p>
        </p:txBody>
      </p:sp>
      <p:sp>
        <p:nvSpPr>
          <p:cNvPr id="6" name="Footer Placeholder 5"/>
          <p:cNvSpPr>
            <a:spLocks noGrp="1"/>
          </p:cNvSpPr>
          <p:nvPr>
            <p:ph type="ftr" sz="quarter" idx="11"/>
          </p:nvPr>
        </p:nvSpPr>
        <p:spPr/>
        <p:txBody>
          <a:bodyPr/>
          <a:lstStyle>
            <a:extLst/>
          </a:lstStyle>
          <a:p>
            <a:r>
              <a:rPr lang="en-US" smtClean="0"/>
              <a:t>OU Pastoral Chohort 3/2012</a:t>
            </a:r>
            <a:endParaRPr lang="en-US"/>
          </a:p>
        </p:txBody>
      </p:sp>
      <p:sp>
        <p:nvSpPr>
          <p:cNvPr id="7" name="Slide Number Placeholder 6"/>
          <p:cNvSpPr>
            <a:spLocks noGrp="1"/>
          </p:cNvSpPr>
          <p:nvPr>
            <p:ph type="sldNum" sz="quarter" idx="12"/>
          </p:nvPr>
        </p:nvSpPr>
        <p:spPr/>
        <p:txBody>
          <a:bodyPr/>
          <a:lstStyle>
            <a:extLst/>
          </a:lstStyle>
          <a:p>
            <a:fld id="{BA987332-FD27-4A3D-8C03-940FF5937DCE}"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8C708FA-82B5-4363-9FC5-F97AE70671F1}" type="datetime1">
              <a:rPr lang="en-US" smtClean="0"/>
              <a:pPr/>
              <a:t>2/26/2012</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r>
              <a:rPr lang="en-US" smtClean="0"/>
              <a:t>OU Pastoral Chohort 3/2012</a:t>
            </a:r>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A987332-FD27-4A3D-8C03-940FF5937D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ottawa.edu/"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438400"/>
            <a:ext cx="8229600" cy="2209800"/>
          </a:xfrm>
          <a:solidFill>
            <a:schemeClr val="accent1"/>
          </a:solidFill>
        </p:spPr>
        <p:txBody>
          <a:bodyPr>
            <a:normAutofit fontScale="47500" lnSpcReduction="20000"/>
          </a:bodyPr>
          <a:lstStyle/>
          <a:p>
            <a:pPr>
              <a:spcBef>
                <a:spcPct val="50000"/>
              </a:spcBef>
              <a:buNone/>
            </a:pPr>
            <a:r>
              <a:rPr lang="en-US" sz="4900" b="1" dirty="0" smtClean="0">
                <a:solidFill>
                  <a:srgbClr val="FFFF00"/>
                </a:solidFill>
                <a:latin typeface="Tahoma" pitchFamily="34" charset="0"/>
                <a:ea typeface="Arial Unicode MS" pitchFamily="34" charset="-128"/>
                <a:cs typeface="Arial Unicode MS" pitchFamily="34" charset="-128"/>
              </a:rPr>
              <a:t> </a:t>
            </a:r>
            <a:r>
              <a:rPr lang="en-US" sz="4900" dirty="0" smtClean="0"/>
              <a:t> </a:t>
            </a:r>
          </a:p>
          <a:p>
            <a:pPr>
              <a:spcBef>
                <a:spcPct val="50000"/>
              </a:spcBef>
              <a:buNone/>
            </a:pPr>
            <a:r>
              <a:rPr lang="en-US" sz="4900" dirty="0" smtClean="0"/>
              <a:t>“Do more than belong: participate. Do more than care: help. Do more than believe: practice. Do more than be fair: be kind. Do more than forgive: forget. Do more than dream: work.”</a:t>
            </a:r>
          </a:p>
          <a:p>
            <a:pPr>
              <a:spcBef>
                <a:spcPct val="50000"/>
              </a:spcBef>
              <a:buNone/>
            </a:pPr>
            <a:r>
              <a:rPr lang="en-US" b="1" dirty="0" smtClean="0">
                <a:latin typeface="Tahoma" pitchFamily="34" charset="0"/>
                <a:ea typeface="Arial Unicode MS" pitchFamily="34" charset="-128"/>
                <a:cs typeface="Arial Unicode MS" pitchFamily="34" charset="-128"/>
              </a:rPr>
              <a:t>			</a:t>
            </a:r>
            <a:r>
              <a:rPr lang="en-US" sz="2000" b="1" dirty="0" smtClean="0">
                <a:latin typeface="Tahoma" pitchFamily="34" charset="0"/>
                <a:ea typeface="Arial Unicode MS" pitchFamily="34" charset="-128"/>
                <a:cs typeface="Arial Unicode MS" pitchFamily="34" charset="-128"/>
              </a:rPr>
              <a:t>–</a:t>
            </a:r>
            <a:r>
              <a:rPr lang="en-US" sz="3200" b="1" dirty="0" smtClean="0"/>
              <a:t>William Arthur Ward</a:t>
            </a:r>
            <a:endParaRPr lang="en-US" sz="3200" b="1" dirty="0">
              <a:latin typeface="Tahoma" pitchFamily="34" charset="0"/>
              <a:ea typeface="Arial Unicode MS" pitchFamily="34" charset="-128"/>
              <a:cs typeface="Arial Unicode MS" pitchFamily="34" charset="-128"/>
            </a:endParaRPr>
          </a:p>
        </p:txBody>
      </p:sp>
      <p:pic>
        <p:nvPicPr>
          <p:cNvPr id="7" name="Picture 3" descr="Home">
            <a:hlinkClick r:id="rId2"/>
          </p:cNvPr>
          <p:cNvPicPr>
            <a:picLocks noChangeAspect="1" noChangeArrowheads="1"/>
          </p:cNvPicPr>
          <p:nvPr/>
        </p:nvPicPr>
        <p:blipFill>
          <a:blip r:embed="rId3" cstate="print"/>
          <a:srcRect/>
          <a:stretch>
            <a:fillRect/>
          </a:stretch>
        </p:blipFill>
        <p:spPr bwMode="auto">
          <a:xfrm>
            <a:off x="304800" y="5334001"/>
            <a:ext cx="8534400" cy="1523999"/>
          </a:xfrm>
          <a:prstGeom prst="rect">
            <a:avLst/>
          </a:prstGeom>
          <a:noFill/>
        </p:spPr>
      </p:pic>
      <p:sp>
        <p:nvSpPr>
          <p:cNvPr id="8" name="Footer Placeholder 7"/>
          <p:cNvSpPr>
            <a:spLocks noGrp="1"/>
          </p:cNvSpPr>
          <p:nvPr>
            <p:ph type="ftr" sz="quarter" idx="11"/>
          </p:nvPr>
        </p:nvSpPr>
        <p:spPr/>
        <p:txBody>
          <a:bodyPr/>
          <a:lstStyle/>
          <a:p>
            <a:r>
              <a:rPr lang="en-US" dirty="0" smtClean="0"/>
              <a:t>OU Pastoral Cohort 3/2012</a:t>
            </a:r>
            <a:endParaRPr lang="en-US" dirty="0"/>
          </a:p>
        </p:txBody>
      </p:sp>
      <p:sp>
        <p:nvSpPr>
          <p:cNvPr id="9" name="Title 1"/>
          <p:cNvSpPr txBox="1">
            <a:spLocks/>
          </p:cNvSpPr>
          <p:nvPr/>
        </p:nvSpPr>
        <p:spPr>
          <a:xfrm>
            <a:off x="381000" y="1066800"/>
            <a:ext cx="8183880" cy="2209800"/>
          </a:xfrm>
          <a:prstGeom prst="rect">
            <a:avLst/>
          </a:prstGeom>
        </p:spPr>
        <p:txBody>
          <a:bodyPr vert="horz" anchor="b">
            <a:normAutofit fontScale="75000" lnSpcReduction="20000"/>
          </a:bodyPr>
          <a:lstStyle/>
          <a:p>
            <a:pPr lvl="0" algn="ctr">
              <a:spcBef>
                <a:spcPct val="0"/>
              </a:spcBef>
              <a:defRPr/>
            </a:pPr>
            <a:r>
              <a:rPr kumimoji="0" lang="en-GB" sz="36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rPr>
              <a:t> </a:t>
            </a:r>
            <a:r>
              <a:rPr lang="en-GB" sz="4700" dirty="0" smtClean="0"/>
              <a:t>Pastoral Applications </a:t>
            </a:r>
            <a:endParaRPr kumimoji="0" lang="en-GB" sz="47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endParaRPr>
          </a:p>
          <a:p>
            <a:pPr lvl="0" algn="ctr"/>
            <a:r>
              <a:rPr lang="en-GB" sz="3600" dirty="0" smtClean="0"/>
              <a:t>of Spiritual Preference Models</a:t>
            </a:r>
            <a:endParaRPr lang="en-US" sz="3600" dirty="0" smtClean="0"/>
          </a:p>
          <a:p>
            <a:pPr marL="0" marR="0" lvl="0" indent="0" algn="ctr" defTabSz="914400" rtl="0" eaLnBrk="1" fontAlgn="auto" latinLnBrk="0" hangingPunct="1">
              <a:lnSpc>
                <a:spcPct val="100000"/>
              </a:lnSpc>
              <a:spcBef>
                <a:spcPct val="0"/>
              </a:spcBef>
              <a:spcAft>
                <a:spcPts val="0"/>
              </a:spcAft>
              <a:buClrTx/>
              <a:buSzTx/>
              <a:buFontTx/>
              <a:buNone/>
              <a:tabLst/>
              <a:defRPr/>
            </a:pPr>
            <a:endParaRPr lang="en-GB" sz="49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9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rPr>
              <a:t/>
            </a:r>
            <a:br>
              <a:rPr kumimoji="0" lang="en-US" sz="49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rPr>
            </a:br>
            <a:endParaRPr kumimoji="0" lang="en-US" sz="49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endParaRPr>
          </a:p>
        </p:txBody>
      </p:sp>
      <p:sp>
        <p:nvSpPr>
          <p:cNvPr id="10" name="Slide Number Placeholder 9"/>
          <p:cNvSpPr>
            <a:spLocks noGrp="1"/>
          </p:cNvSpPr>
          <p:nvPr>
            <p:ph type="sldNum" sz="quarter" idx="12"/>
          </p:nvPr>
        </p:nvSpPr>
        <p:spPr/>
        <p:txBody>
          <a:bodyPr/>
          <a:lstStyle/>
          <a:p>
            <a:fld id="{BA987332-FD27-4A3D-8C03-940FF5937DCE}" type="slidenum">
              <a:rPr lang="en-US" smtClean="0"/>
              <a:pPr/>
              <a:t>1</a:t>
            </a:fld>
            <a:endParaRPr lang="en-US"/>
          </a:p>
        </p:txBody>
      </p:sp>
      <p:pic>
        <p:nvPicPr>
          <p:cNvPr id="11" name="Picture 10"/>
          <p:cNvPicPr/>
          <p:nvPr/>
        </p:nvPicPr>
        <p:blipFill>
          <a:blip r:embed="rId4" cstate="print"/>
          <a:srcRect/>
          <a:stretch>
            <a:fillRect/>
          </a:stretch>
        </p:blipFill>
        <p:spPr bwMode="auto">
          <a:xfrm>
            <a:off x="8229600" y="6172200"/>
            <a:ext cx="404813" cy="33909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OU Pastoral Cohort 3/2012</a:t>
            </a:r>
            <a:endParaRPr lang="en-US" dirty="0"/>
          </a:p>
        </p:txBody>
      </p:sp>
      <p:sp>
        <p:nvSpPr>
          <p:cNvPr id="5" name="Slide Number Placeholder 4"/>
          <p:cNvSpPr>
            <a:spLocks noGrp="1"/>
          </p:cNvSpPr>
          <p:nvPr>
            <p:ph type="sldNum" sz="quarter" idx="12"/>
          </p:nvPr>
        </p:nvSpPr>
        <p:spPr/>
        <p:txBody>
          <a:bodyPr/>
          <a:lstStyle/>
          <a:p>
            <a:fld id="{BA987332-FD27-4A3D-8C03-940FF5937DCE}" type="slidenum">
              <a:rPr lang="en-US" smtClean="0"/>
              <a:pPr/>
              <a:t>10</a:t>
            </a:fld>
            <a:endParaRPr lang="en-US"/>
          </a:p>
        </p:txBody>
      </p:sp>
      <p:sp>
        <p:nvSpPr>
          <p:cNvPr id="6" name="Content Placeholder 2"/>
          <p:cNvSpPr txBox="1">
            <a:spLocks/>
          </p:cNvSpPr>
          <p:nvPr/>
        </p:nvSpPr>
        <p:spPr>
          <a:xfrm>
            <a:off x="533400" y="990600"/>
            <a:ext cx="7772400" cy="2133600"/>
          </a:xfrm>
          <a:prstGeom prst="rect">
            <a:avLst/>
          </a:prstGeom>
        </p:spPr>
        <p:txBody>
          <a:bodyPr vert="horz" lIns="182880" tIns="91440">
            <a:normAutofit fontScale="85000" lnSpcReduction="10000"/>
          </a:bodyPr>
          <a:lstStyle/>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en-US" sz="2800" b="1" i="0" u="none" strike="noStrike" kern="1200" cap="none" spc="0" normalizeH="0" baseline="0" noProof="0" dirty="0" smtClean="0">
                <a:ln>
                  <a:noFill/>
                </a:ln>
                <a:solidFill>
                  <a:srgbClr val="000000"/>
                </a:solidFill>
                <a:effectLst/>
                <a:uLnTx/>
                <a:uFillTx/>
                <a:latin typeface="Times New Roman"/>
                <a:ea typeface="+mn-ea"/>
                <a:cs typeface="+mn-cs"/>
              </a:rPr>
              <a:t>Low Self-Efficacy           Low Locus of Control</a:t>
            </a:r>
          </a:p>
          <a:p>
            <a:pPr marL="265176" lvl="0" indent="-265176">
              <a:spcBef>
                <a:spcPts val="250"/>
              </a:spcBef>
              <a:buClr>
                <a:schemeClr val="accent1"/>
              </a:buClr>
              <a:buSzPct val="80000"/>
            </a:pPr>
            <a:r>
              <a:rPr kumimoji="0" lang="en-US" sz="2800" b="0" i="0" u="none" strike="noStrike" kern="1200" cap="none" spc="0" normalizeH="0" baseline="0" noProof="0" dirty="0" smtClean="0">
                <a:ln>
                  <a:noFill/>
                </a:ln>
                <a:solidFill>
                  <a:srgbClr val="000000"/>
                </a:solidFill>
                <a:effectLst/>
                <a:uLnTx/>
                <a:uFillTx/>
                <a:latin typeface="Times New Roman"/>
                <a:ea typeface="+mn-ea"/>
                <a:cs typeface="+mn-cs"/>
              </a:rPr>
              <a:t>     </a:t>
            </a:r>
            <a:r>
              <a:rPr lang="en-US" sz="3600" b="1" dirty="0" smtClean="0">
                <a:solidFill>
                  <a:srgbClr val="000000"/>
                </a:solidFill>
                <a:latin typeface="Times New Roman"/>
              </a:rPr>
              <a:t>&lt;</a:t>
            </a:r>
            <a:r>
              <a:rPr lang="en-US" sz="2800" b="1" dirty="0" smtClean="0">
                <a:solidFill>
                  <a:srgbClr val="000000"/>
                </a:solidFill>
                <a:latin typeface="Times New Roman"/>
              </a:rPr>
              <a:t> </a:t>
            </a:r>
            <a:r>
              <a:rPr lang="en-US" sz="3300" b="1" dirty="0" smtClean="0">
                <a:solidFill>
                  <a:srgbClr val="000000"/>
                </a:solidFill>
                <a:latin typeface="Times New Roman"/>
              </a:rPr>
              <a:t>E</a:t>
            </a:r>
            <a:r>
              <a:rPr lang="en-US" sz="2800" b="1" dirty="0" smtClean="0">
                <a:solidFill>
                  <a:srgbClr val="000000"/>
                </a:solidFill>
                <a:latin typeface="Times New Roman"/>
              </a:rPr>
              <a:t>   </a:t>
            </a:r>
            <a:r>
              <a:rPr lang="en-US" sz="2800" dirty="0" smtClean="0">
                <a:solidFill>
                  <a:srgbClr val="000000"/>
                </a:solidFill>
                <a:latin typeface="Times New Roman"/>
              </a:rPr>
              <a:t>God owns plan,</a:t>
            </a:r>
            <a:r>
              <a:rPr lang="en-US" sz="2800" b="1" dirty="0" smtClean="0">
                <a:solidFill>
                  <a:srgbClr val="000000"/>
                </a:solidFill>
                <a:latin typeface="Times New Roman"/>
              </a:rPr>
              <a:t>   </a:t>
            </a:r>
            <a:r>
              <a:rPr lang="en-US" sz="3600" b="1" dirty="0" smtClean="0">
                <a:solidFill>
                  <a:srgbClr val="000000"/>
                </a:solidFill>
                <a:latin typeface="Times New Roman"/>
              </a:rPr>
              <a:t> &lt; </a:t>
            </a:r>
            <a:r>
              <a:rPr lang="en-US" sz="3200" b="1" dirty="0" smtClean="0">
                <a:solidFill>
                  <a:srgbClr val="000000"/>
                </a:solidFill>
                <a:latin typeface="Times New Roman"/>
              </a:rPr>
              <a:t>L </a:t>
            </a:r>
            <a:r>
              <a:rPr lang="en-US" sz="2800" dirty="0" smtClean="0">
                <a:solidFill>
                  <a:srgbClr val="000000"/>
                </a:solidFill>
                <a:latin typeface="Times New Roman"/>
              </a:rPr>
              <a:t>God judges success!</a:t>
            </a: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lang="en-US" sz="2800" dirty="0" smtClean="0">
                <a:solidFill>
                  <a:srgbClr val="000000"/>
                </a:solidFill>
                <a:latin typeface="Times New Roman"/>
              </a:rPr>
              <a:t> </a:t>
            </a:r>
          </a:p>
          <a:p>
            <a:pPr marL="265176" lvl="0" indent="-265176">
              <a:spcBef>
                <a:spcPts val="250"/>
              </a:spcBef>
              <a:buClr>
                <a:schemeClr val="accent1"/>
              </a:buClr>
              <a:buSzPct val="80000"/>
            </a:pPr>
            <a:r>
              <a:rPr lang="en-US" sz="2800" dirty="0" smtClean="0">
                <a:solidFill>
                  <a:srgbClr val="000000"/>
                </a:solidFill>
                <a:latin typeface="Times New Roman"/>
              </a:rPr>
              <a:t> “Growth in others = reward”</a:t>
            </a:r>
          </a:p>
          <a:p>
            <a:pPr marL="722376" lvl="1" indent="-265176">
              <a:spcBef>
                <a:spcPts val="250"/>
              </a:spcBef>
              <a:buClr>
                <a:schemeClr val="accent1"/>
              </a:buClr>
              <a:buSzPct val="80000"/>
              <a:buFont typeface="Wingdings" pitchFamily="2" charset="2"/>
              <a:buChar char="Ø"/>
            </a:pPr>
            <a:r>
              <a:rPr lang="en-US" sz="2800" b="1" dirty="0" smtClean="0">
                <a:solidFill>
                  <a:srgbClr val="000000"/>
                </a:solidFill>
                <a:latin typeface="Times New Roman"/>
              </a:rPr>
              <a:t>When confronted by failure</a:t>
            </a:r>
            <a:r>
              <a:rPr lang="en-US" sz="2800" b="1" dirty="0" smtClean="0">
                <a:latin typeface="Times New Roman"/>
              </a:rPr>
              <a:t>…“Nothing but goats!”</a:t>
            </a:r>
          </a:p>
          <a:p>
            <a:pPr marL="265176" lvl="0" indent="-265176">
              <a:spcBef>
                <a:spcPts val="250"/>
              </a:spcBef>
              <a:buClr>
                <a:schemeClr val="accent1"/>
              </a:buClr>
              <a:buSzPct val="80000"/>
            </a:pPr>
            <a:endParaRPr lang="en-US" sz="2800" dirty="0" smtClean="0">
              <a:solidFill>
                <a:srgbClr val="000000"/>
              </a:solidFill>
              <a:latin typeface="Times New Roman"/>
            </a:endParaRPr>
          </a:p>
          <a:p>
            <a:pPr marL="265176" indent="-265176">
              <a:spcBef>
                <a:spcPts val="250"/>
              </a:spcBef>
              <a:buClr>
                <a:schemeClr val="accent1"/>
              </a:buClr>
              <a:buSzPct val="80000"/>
            </a:pPr>
            <a:endParaRPr kumimoji="0" lang="en-US" sz="2800" b="1" i="0" u="none" strike="noStrike" kern="1200" cap="none" spc="0" normalizeH="0" baseline="0" noProof="0" dirty="0" smtClean="0">
              <a:ln>
                <a:noFill/>
              </a:ln>
              <a:solidFill>
                <a:srgbClr val="000000"/>
              </a:solidFill>
              <a:effectLst/>
              <a:uLnTx/>
              <a:uFillTx/>
              <a:latin typeface="Times New Roman"/>
              <a:ea typeface="+mn-ea"/>
              <a:cs typeface="+mn-cs"/>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609600" y="3810000"/>
            <a:ext cx="7772400" cy="2209800"/>
          </a:xfrm>
          <a:prstGeom prst="rect">
            <a:avLst/>
          </a:prstGeom>
        </p:spPr>
        <p:txBody>
          <a:bodyPr vert="horz" lIns="182880" tIns="91440">
            <a:normAutofit fontScale="92500" lnSpcReduction="10000"/>
          </a:bodyPr>
          <a:lstStyle/>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en-US" sz="2800" b="1" i="0" u="none" strike="noStrike" kern="1200" cap="none" spc="0" normalizeH="0" baseline="0" noProof="0" dirty="0" smtClean="0">
                <a:ln>
                  <a:noFill/>
                </a:ln>
                <a:solidFill>
                  <a:srgbClr val="000000"/>
                </a:solidFill>
                <a:effectLst/>
                <a:uLnTx/>
                <a:uFillTx/>
                <a:latin typeface="Times New Roman"/>
                <a:ea typeface="+mn-ea"/>
                <a:cs typeface="+mn-cs"/>
              </a:rPr>
              <a:t>High Self-Efficacy            Low Locus of Control</a:t>
            </a:r>
            <a:r>
              <a:rPr kumimoji="0" lang="en-US" sz="2800" b="0" i="0" u="none" strike="noStrike" kern="1200" cap="none" spc="0" normalizeH="0" baseline="0" noProof="0" dirty="0" smtClean="0">
                <a:ln>
                  <a:noFill/>
                </a:ln>
                <a:solidFill>
                  <a:srgbClr val="000000"/>
                </a:solidFill>
                <a:effectLst/>
                <a:uLnTx/>
                <a:uFillTx/>
                <a:latin typeface="Times New Roman"/>
                <a:ea typeface="+mn-ea"/>
                <a:cs typeface="+mn-cs"/>
              </a:rPr>
              <a:t>      </a:t>
            </a:r>
          </a:p>
          <a:p>
            <a:pPr marL="265176" lvl="0" indent="-265176">
              <a:spcBef>
                <a:spcPts val="250"/>
              </a:spcBef>
              <a:buClr>
                <a:schemeClr val="accent1"/>
              </a:buClr>
              <a:buSzPct val="80000"/>
            </a:pPr>
            <a:r>
              <a:rPr lang="en-US" sz="3600" b="1" dirty="0" smtClean="0">
                <a:solidFill>
                  <a:srgbClr val="000000"/>
                </a:solidFill>
                <a:latin typeface="Times New Roman"/>
              </a:rPr>
              <a:t>  &gt; </a:t>
            </a:r>
            <a:r>
              <a:rPr lang="en-US" sz="3300" b="1" dirty="0" smtClean="0">
                <a:solidFill>
                  <a:srgbClr val="000000"/>
                </a:solidFill>
                <a:latin typeface="Times New Roman"/>
              </a:rPr>
              <a:t>E</a:t>
            </a:r>
            <a:r>
              <a:rPr lang="en-US" sz="2800" b="1" dirty="0" smtClean="0">
                <a:solidFill>
                  <a:srgbClr val="000000"/>
                </a:solidFill>
                <a:latin typeface="Times New Roman"/>
              </a:rPr>
              <a:t>  </a:t>
            </a:r>
            <a:r>
              <a:rPr lang="en-US" sz="2800" dirty="0" smtClean="0">
                <a:solidFill>
                  <a:srgbClr val="000000"/>
                </a:solidFill>
                <a:latin typeface="Times New Roman"/>
              </a:rPr>
              <a:t>I own plan,</a:t>
            </a:r>
            <a:r>
              <a:rPr lang="en-US" sz="2800" b="1" dirty="0" smtClean="0">
                <a:solidFill>
                  <a:srgbClr val="000000"/>
                </a:solidFill>
                <a:latin typeface="Times New Roman"/>
              </a:rPr>
              <a:t>          &lt; </a:t>
            </a:r>
            <a:r>
              <a:rPr lang="en-US" sz="3200" b="1" dirty="0" smtClean="0">
                <a:solidFill>
                  <a:srgbClr val="000000"/>
                </a:solidFill>
                <a:latin typeface="Times New Roman"/>
              </a:rPr>
              <a:t>L  </a:t>
            </a:r>
            <a:r>
              <a:rPr lang="en-US" sz="2800" dirty="0" smtClean="0">
                <a:solidFill>
                  <a:srgbClr val="000000"/>
                </a:solidFill>
                <a:latin typeface="Times New Roman"/>
              </a:rPr>
              <a:t>God judges success! </a:t>
            </a:r>
          </a:p>
          <a:p>
            <a:pPr marL="265176" lvl="0" indent="-265176">
              <a:spcBef>
                <a:spcPts val="250"/>
              </a:spcBef>
              <a:buClr>
                <a:schemeClr val="accent1"/>
              </a:buClr>
              <a:buSzPct val="80000"/>
              <a:buFont typeface="Wingdings" pitchFamily="2" charset="2"/>
              <a:buChar char="Ø"/>
            </a:pPr>
            <a:endParaRPr lang="en-US" sz="2800" dirty="0" smtClean="0">
              <a:solidFill>
                <a:srgbClr val="000000"/>
              </a:solidFill>
              <a:latin typeface="Times New Roman"/>
            </a:endParaRPr>
          </a:p>
          <a:p>
            <a:pPr marL="265176" lvl="0" indent="-265176">
              <a:spcBef>
                <a:spcPts val="250"/>
              </a:spcBef>
              <a:buClr>
                <a:schemeClr val="accent1"/>
              </a:buClr>
              <a:buSzPct val="80000"/>
            </a:pPr>
            <a:r>
              <a:rPr lang="en-US" sz="2800" dirty="0" smtClean="0">
                <a:latin typeface="Times New Roman"/>
              </a:rPr>
              <a:t>“Awareness in others = reward”</a:t>
            </a:r>
          </a:p>
          <a:p>
            <a:pPr marL="722376" lvl="1" indent="-265176">
              <a:spcBef>
                <a:spcPts val="250"/>
              </a:spcBef>
              <a:buClr>
                <a:schemeClr val="accent1"/>
              </a:buClr>
              <a:buSzPct val="80000"/>
              <a:buFont typeface="Wingdings" pitchFamily="2" charset="2"/>
              <a:buChar char="Ø"/>
            </a:pPr>
            <a:r>
              <a:rPr lang="en-US" sz="2600" b="1" dirty="0" smtClean="0">
                <a:solidFill>
                  <a:srgbClr val="000000"/>
                </a:solidFill>
                <a:latin typeface="Times New Roman"/>
              </a:rPr>
              <a:t>When confronted by failure</a:t>
            </a:r>
            <a:r>
              <a:rPr lang="en-US" sz="2600" b="1" dirty="0" smtClean="0">
                <a:latin typeface="Times New Roman"/>
              </a:rPr>
              <a:t>…Bad “Beatitude”</a:t>
            </a:r>
          </a:p>
        </p:txBody>
      </p:sp>
      <p:sp>
        <p:nvSpPr>
          <p:cNvPr id="8" name="Title 1"/>
          <p:cNvSpPr txBox="1">
            <a:spLocks/>
          </p:cNvSpPr>
          <p:nvPr/>
        </p:nvSpPr>
        <p:spPr>
          <a:xfrm>
            <a:off x="2057400" y="3352800"/>
            <a:ext cx="4876800" cy="457200"/>
          </a:xfrm>
          <a:prstGeom prst="rect">
            <a:avLst/>
          </a:prstGeom>
        </p:spPr>
        <p:txBody>
          <a:bodyPr vert="horz" anchor="b">
            <a:normAutofit fontScale="7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sng"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rPr>
              <a:t>The Monastic Focus</a:t>
            </a:r>
            <a:endParaRPr kumimoji="0" lang="en-US" sz="3600" b="1" i="0" u="sng"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endParaRPr>
          </a:p>
        </p:txBody>
      </p:sp>
      <p:sp>
        <p:nvSpPr>
          <p:cNvPr id="9" name="Title 1"/>
          <p:cNvSpPr txBox="1">
            <a:spLocks/>
          </p:cNvSpPr>
          <p:nvPr/>
        </p:nvSpPr>
        <p:spPr>
          <a:xfrm>
            <a:off x="1905000" y="457200"/>
            <a:ext cx="4876800" cy="457200"/>
          </a:xfrm>
          <a:prstGeom prst="rect">
            <a:avLst/>
          </a:prstGeom>
        </p:spPr>
        <p:txBody>
          <a:bodyPr vert="horz" anchor="b">
            <a:normAutofit fontScale="7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sng"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rPr>
              <a:t>The Chaplaincy Focus</a:t>
            </a:r>
            <a:endParaRPr kumimoji="0" lang="en-US" sz="3600" b="1" i="0" u="sng"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endParaRPr>
          </a:p>
        </p:txBody>
      </p:sp>
      <p:pic>
        <p:nvPicPr>
          <p:cNvPr id="10" name="Picture 9"/>
          <p:cNvPicPr/>
          <p:nvPr/>
        </p:nvPicPr>
        <p:blipFill>
          <a:blip r:embed="rId3" cstate="print"/>
          <a:srcRect/>
          <a:stretch>
            <a:fillRect/>
          </a:stretch>
        </p:blipFill>
        <p:spPr bwMode="auto">
          <a:xfrm>
            <a:off x="8153400" y="6172200"/>
            <a:ext cx="404813" cy="33909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ksotfile01\users$\john.holzhuter\My Pictures\cartoon_sheep_front.png"/>
          <p:cNvPicPr>
            <a:picLocks noGrp="1" noChangeAspect="1" noChangeArrowheads="1"/>
          </p:cNvPicPr>
          <p:nvPr>
            <p:ph idx="1"/>
          </p:nvPr>
        </p:nvPicPr>
        <p:blipFill>
          <a:blip r:embed="rId2" cstate="print"/>
          <a:srcRect/>
          <a:stretch>
            <a:fillRect/>
          </a:stretch>
        </p:blipFill>
        <p:spPr bwMode="auto">
          <a:xfrm>
            <a:off x="2286000" y="762000"/>
            <a:ext cx="4475518" cy="4664311"/>
          </a:xfrm>
          <a:prstGeom prst="rect">
            <a:avLst/>
          </a:prstGeom>
          <a:noFill/>
        </p:spPr>
      </p:pic>
      <p:sp>
        <p:nvSpPr>
          <p:cNvPr id="2" name="Title 1"/>
          <p:cNvSpPr>
            <a:spLocks noGrp="1"/>
          </p:cNvSpPr>
          <p:nvPr>
            <p:ph type="title"/>
          </p:nvPr>
        </p:nvSpPr>
        <p:spPr>
          <a:xfrm>
            <a:off x="3124200" y="762000"/>
            <a:ext cx="3124200" cy="1447800"/>
          </a:xfrm>
        </p:spPr>
        <p:txBody>
          <a:bodyPr>
            <a:normAutofit fontScale="90000"/>
          </a:bodyPr>
          <a:lstStyle/>
          <a:p>
            <a:r>
              <a:rPr lang="en-US" dirty="0" smtClean="0"/>
              <a:t>What about </a:t>
            </a:r>
            <a:br>
              <a:rPr lang="en-US" dirty="0" smtClean="0"/>
            </a:br>
            <a:r>
              <a:rPr lang="en-US" sz="4100" dirty="0" smtClean="0"/>
              <a:t>the sheep! </a:t>
            </a:r>
            <a:endParaRPr lang="en-US" sz="4100" dirty="0"/>
          </a:p>
        </p:txBody>
      </p:sp>
      <p:sp>
        <p:nvSpPr>
          <p:cNvPr id="4" name="Footer Placeholder 3"/>
          <p:cNvSpPr>
            <a:spLocks noGrp="1"/>
          </p:cNvSpPr>
          <p:nvPr>
            <p:ph type="ftr" sz="quarter" idx="11"/>
          </p:nvPr>
        </p:nvSpPr>
        <p:spPr/>
        <p:txBody>
          <a:bodyPr/>
          <a:lstStyle/>
          <a:p>
            <a:r>
              <a:rPr lang="en-US" dirty="0" smtClean="0"/>
              <a:t>OU Pastoral Cohort 3/2012</a:t>
            </a:r>
            <a:endParaRPr lang="en-US" dirty="0"/>
          </a:p>
        </p:txBody>
      </p:sp>
      <p:sp>
        <p:nvSpPr>
          <p:cNvPr id="5" name="Slide Number Placeholder 4"/>
          <p:cNvSpPr>
            <a:spLocks noGrp="1"/>
          </p:cNvSpPr>
          <p:nvPr>
            <p:ph type="sldNum" sz="quarter" idx="12"/>
          </p:nvPr>
        </p:nvSpPr>
        <p:spPr/>
        <p:txBody>
          <a:bodyPr/>
          <a:lstStyle/>
          <a:p>
            <a:fld id="{BA987332-FD27-4A3D-8C03-940FF5937DCE}" type="slidenum">
              <a:rPr lang="en-US" smtClean="0"/>
              <a:pPr/>
              <a:t>11</a:t>
            </a:fld>
            <a:endParaRPr lang="en-US"/>
          </a:p>
        </p:txBody>
      </p:sp>
      <p:sp>
        <p:nvSpPr>
          <p:cNvPr id="6" name="Title 1"/>
          <p:cNvSpPr txBox="1">
            <a:spLocks/>
          </p:cNvSpPr>
          <p:nvPr/>
        </p:nvSpPr>
        <p:spPr>
          <a:xfrm>
            <a:off x="2667000" y="5257800"/>
            <a:ext cx="3505200" cy="685800"/>
          </a:xfrm>
          <a:prstGeom prst="rect">
            <a:avLst/>
          </a:prstGeom>
        </p:spPr>
        <p:txBody>
          <a:bodyPr vert="horz" anchor="b">
            <a:normAutofit fontScale="7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rPr>
              <a:t>Holmes</a:t>
            </a:r>
            <a:r>
              <a:rPr kumimoji="0" lang="en-US" sz="3600" b="1" i="0" u="none" strike="noStrike" kern="1200" cap="none" spc="0" normalizeH="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rPr>
              <a:t> </a:t>
            </a:r>
            <a:r>
              <a:rPr kumimoji="0" lang="en-US" sz="3600" b="1" i="0" u="none" strike="noStrike" kern="1200" cap="none" spc="0" normalizeH="0" noProof="0" dirty="0" err="1"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rPr>
              <a:t>blAH</a:t>
            </a:r>
            <a:r>
              <a:rPr kumimoji="0" lang="en-US" sz="3600" b="1" i="0" u="none" strike="noStrike" kern="1200" cap="none" spc="0" normalizeH="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rPr>
              <a:t> type</a:t>
            </a:r>
            <a:endParaRPr kumimoji="0" lang="en-US" sz="36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endParaRPr>
          </a:p>
        </p:txBody>
      </p:sp>
      <p:sp>
        <p:nvSpPr>
          <p:cNvPr id="14337" name="Rectangle 1"/>
          <p:cNvSpPr>
            <a:spLocks noChangeArrowheads="1"/>
          </p:cNvSpPr>
          <p:nvPr/>
        </p:nvSpPr>
        <p:spPr bwMode="auto">
          <a:xfrm>
            <a:off x="381000" y="6033700"/>
            <a:ext cx="5476179"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dirty="0" smtClean="0">
                <a:ln>
                  <a:noFill/>
                </a:ln>
                <a:solidFill>
                  <a:srgbClr val="797162"/>
                </a:solidFill>
                <a:effectLst/>
                <a:latin typeface="Verdana" pitchFamily="34" charset="0"/>
                <a:ea typeface="Times New Roman" pitchFamily="18" charset="0"/>
                <a:cs typeface="Times New Roman" pitchFamily="18" charset="0"/>
              </a:rPr>
              <a:t>Extracts from the Alban Institute Publication by Corinne Ware. 1995</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 name="Picture 7"/>
          <p:cNvPicPr/>
          <p:nvPr/>
        </p:nvPicPr>
        <p:blipFill>
          <a:blip r:embed="rId3" cstate="print"/>
          <a:srcRect/>
          <a:stretch>
            <a:fillRect/>
          </a:stretch>
        </p:blipFill>
        <p:spPr bwMode="auto">
          <a:xfrm>
            <a:off x="8153400" y="6172200"/>
            <a:ext cx="404813" cy="33909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183880" cy="1203960"/>
          </a:xfrm>
        </p:spPr>
        <p:txBody>
          <a:bodyPr>
            <a:normAutofit/>
          </a:bodyPr>
          <a:lstStyle/>
          <a:p>
            <a:pPr algn="ctr"/>
            <a:r>
              <a:rPr lang="en-US" dirty="0" smtClean="0"/>
              <a:t>Individual and </a:t>
            </a:r>
            <a:br>
              <a:rPr lang="en-US" dirty="0" smtClean="0"/>
            </a:br>
            <a:r>
              <a:rPr lang="en-US" u="sng" dirty="0" smtClean="0"/>
              <a:t>Congregational Growth Models</a:t>
            </a:r>
            <a:endParaRPr lang="en-US" u="sng" dirty="0"/>
          </a:p>
        </p:txBody>
      </p:sp>
      <p:sp>
        <p:nvSpPr>
          <p:cNvPr id="3" name="Content Placeholder 2"/>
          <p:cNvSpPr>
            <a:spLocks noGrp="1"/>
          </p:cNvSpPr>
          <p:nvPr>
            <p:ph idx="1"/>
          </p:nvPr>
        </p:nvSpPr>
        <p:spPr>
          <a:xfrm>
            <a:off x="304800" y="2286000"/>
            <a:ext cx="8839200" cy="3429000"/>
          </a:xfrm>
        </p:spPr>
        <p:txBody>
          <a:bodyPr>
            <a:normAutofit fontScale="92500" lnSpcReduction="10000"/>
          </a:bodyPr>
          <a:lstStyle/>
          <a:p>
            <a:pPr>
              <a:buNone/>
            </a:pPr>
            <a:r>
              <a:rPr lang="en-US" sz="2400" dirty="0" smtClean="0"/>
              <a:t>The</a:t>
            </a:r>
            <a:r>
              <a:rPr lang="en-US" dirty="0" smtClean="0"/>
              <a:t> </a:t>
            </a:r>
            <a:r>
              <a:rPr lang="en-US" sz="2700" dirty="0" smtClean="0"/>
              <a:t>Spirituality Type System of Urban T. Holmes III </a:t>
            </a:r>
          </a:p>
          <a:p>
            <a:pPr>
              <a:buNone/>
            </a:pPr>
            <a:r>
              <a:rPr lang="en-US" sz="2400" dirty="0" smtClean="0"/>
              <a:t>(author, Episcopal priest and Dean of the School of </a:t>
            </a:r>
          </a:p>
          <a:p>
            <a:pPr>
              <a:buNone/>
            </a:pPr>
            <a:r>
              <a:rPr lang="en-US" sz="2400" dirty="0" smtClean="0"/>
              <a:t>Theology at the University of the South in Sewanee, TN.)  </a:t>
            </a:r>
          </a:p>
          <a:p>
            <a:pPr>
              <a:buNone/>
            </a:pPr>
            <a:endParaRPr lang="en-US" dirty="0" smtClean="0"/>
          </a:p>
          <a:p>
            <a:pPr>
              <a:buNone/>
            </a:pPr>
            <a:r>
              <a:rPr lang="en-US" dirty="0" smtClean="0"/>
              <a:t/>
            </a:r>
            <a:br>
              <a:rPr lang="en-US" dirty="0" smtClean="0"/>
            </a:br>
            <a:r>
              <a:rPr lang="en-US" dirty="0" smtClean="0"/>
              <a:t>“Each type of spirituality has a preference for certain types of spiritual practice. ” </a:t>
            </a:r>
            <a:br>
              <a:rPr lang="en-US" dirty="0" smtClean="0"/>
            </a:br>
            <a:r>
              <a:rPr lang="en-US" dirty="0" smtClean="0"/>
              <a:t/>
            </a:r>
            <a:br>
              <a:rPr lang="en-US" dirty="0" smtClean="0"/>
            </a:br>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en-US" dirty="0" smtClean="0"/>
              <a:t>OU Pastoral Cohort 3/2012</a:t>
            </a:r>
            <a:endParaRPr lang="en-US" dirty="0"/>
          </a:p>
        </p:txBody>
      </p:sp>
      <p:sp>
        <p:nvSpPr>
          <p:cNvPr id="5" name="Slide Number Placeholder 4"/>
          <p:cNvSpPr>
            <a:spLocks noGrp="1"/>
          </p:cNvSpPr>
          <p:nvPr>
            <p:ph type="sldNum" sz="quarter" idx="12"/>
          </p:nvPr>
        </p:nvSpPr>
        <p:spPr/>
        <p:txBody>
          <a:bodyPr/>
          <a:lstStyle/>
          <a:p>
            <a:fld id="{BA987332-FD27-4A3D-8C03-940FF5937DCE}" type="slidenum">
              <a:rPr lang="en-US" smtClean="0"/>
              <a:pPr/>
              <a:t>12</a:t>
            </a:fld>
            <a:endParaRPr lang="en-US"/>
          </a:p>
        </p:txBody>
      </p:sp>
      <p:pic>
        <p:nvPicPr>
          <p:cNvPr id="6" name="Picture 5"/>
          <p:cNvPicPr/>
          <p:nvPr/>
        </p:nvPicPr>
        <p:blipFill>
          <a:blip r:embed="rId2" cstate="print"/>
          <a:srcRect/>
          <a:stretch>
            <a:fillRect/>
          </a:stretch>
        </p:blipFill>
        <p:spPr bwMode="auto">
          <a:xfrm>
            <a:off x="8153400" y="6172200"/>
            <a:ext cx="404813" cy="33909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915400" cy="2209800"/>
          </a:xfrm>
        </p:spPr>
        <p:txBody>
          <a:bodyPr>
            <a:normAutofit/>
          </a:bodyPr>
          <a:lstStyle/>
          <a:p>
            <a:r>
              <a:rPr lang="en-US" sz="2400" dirty="0" smtClean="0"/>
              <a:t>Speculative is theoretical rather than demonstrable (learn more about).</a:t>
            </a:r>
          </a:p>
          <a:p>
            <a:endParaRPr lang="en-US" sz="800" dirty="0" smtClean="0"/>
          </a:p>
          <a:p>
            <a:r>
              <a:rPr lang="en-US" sz="2400" dirty="0" smtClean="0"/>
              <a:t>Affective – Influenced by or resulting from action or emotions (feel God’s presence in me and through me).</a:t>
            </a:r>
            <a:endParaRPr lang="en-US" sz="2400" dirty="0"/>
          </a:p>
        </p:txBody>
      </p:sp>
      <p:sp>
        <p:nvSpPr>
          <p:cNvPr id="4" name="Footer Placeholder 3"/>
          <p:cNvSpPr>
            <a:spLocks noGrp="1"/>
          </p:cNvSpPr>
          <p:nvPr>
            <p:ph type="ftr" sz="quarter" idx="11"/>
          </p:nvPr>
        </p:nvSpPr>
        <p:spPr/>
        <p:txBody>
          <a:bodyPr/>
          <a:lstStyle/>
          <a:p>
            <a:r>
              <a:rPr lang="en-US" dirty="0" smtClean="0"/>
              <a:t>OU Pastoral Cohort 3/2012</a:t>
            </a:r>
            <a:endParaRPr lang="en-US" dirty="0"/>
          </a:p>
        </p:txBody>
      </p:sp>
      <p:sp>
        <p:nvSpPr>
          <p:cNvPr id="5" name="Slide Number Placeholder 4"/>
          <p:cNvSpPr>
            <a:spLocks noGrp="1"/>
          </p:cNvSpPr>
          <p:nvPr>
            <p:ph type="sldNum" sz="quarter" idx="12"/>
          </p:nvPr>
        </p:nvSpPr>
        <p:spPr/>
        <p:txBody>
          <a:bodyPr/>
          <a:lstStyle/>
          <a:p>
            <a:fld id="{BA987332-FD27-4A3D-8C03-940FF5937DCE}" type="slidenum">
              <a:rPr lang="en-US" smtClean="0"/>
              <a:pPr/>
              <a:t>13</a:t>
            </a:fld>
            <a:endParaRPr lang="en-US"/>
          </a:p>
        </p:txBody>
      </p:sp>
      <p:sp>
        <p:nvSpPr>
          <p:cNvPr id="6" name="Content Placeholder 2"/>
          <p:cNvSpPr txBox="1">
            <a:spLocks/>
          </p:cNvSpPr>
          <p:nvPr/>
        </p:nvSpPr>
        <p:spPr>
          <a:xfrm>
            <a:off x="381000" y="2667000"/>
            <a:ext cx="8763000" cy="3733800"/>
          </a:xfrm>
          <a:prstGeom prst="rect">
            <a:avLst/>
          </a:prstGeom>
        </p:spPr>
        <p:txBody>
          <a:bodyPr vert="horz" lIns="182880" tIns="91440">
            <a:normAutofit/>
          </a:bodyPr>
          <a:lstStyle/>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Kataphatic</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theology is the expressing of God or the divine through positive terminology (God is love, God the father…).</a:t>
            </a: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endParaRPr kumimoji="0" lang="en-US" sz="1100" b="0" i="0" u="none" strike="noStrike" kern="1200" cap="none" spc="0" normalizeH="0" baseline="0" noProof="0" dirty="0" smtClean="0">
              <a:ln>
                <a:noFill/>
              </a:ln>
              <a:solidFill>
                <a:schemeClr val="tx1"/>
              </a:solidFill>
              <a:effectLst/>
              <a:uLnTx/>
              <a:uFillTx/>
              <a:latin typeface="+mn-lt"/>
              <a:ea typeface="+mn-ea"/>
              <a:cs typeface="+mn-cs"/>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Apophatic This is in contrast to defining God or the divine in what God is not (abstract) God is </a:t>
            </a: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r>
              <a:rPr lang="en-US" sz="2400" dirty="0" smtClean="0"/>
              <a:t>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ineffable,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unnameable</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and more vast than any known category, “the great I am” (</a:t>
            </a:r>
            <a:r>
              <a:rPr kumimoji="0" lang="en-US" sz="2400" b="0" i="0" strike="noStrike" kern="1200" cap="none" spc="0" normalizeH="0" baseline="0" noProof="0" dirty="0" smtClean="0">
                <a:ln>
                  <a:noFill/>
                </a:ln>
                <a:solidFill>
                  <a:schemeClr val="tx1"/>
                </a:solidFill>
                <a:effectLst/>
                <a:uLnTx/>
                <a:uFillTx/>
                <a:latin typeface="+mn-lt"/>
                <a:ea typeface="+mn-ea"/>
                <a:cs typeface="+mn-cs"/>
              </a:rPr>
              <a:t>Moses</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p:cNvPicPr/>
          <p:nvPr/>
        </p:nvPicPr>
        <p:blipFill>
          <a:blip r:embed="rId2" cstate="print"/>
          <a:srcRect/>
          <a:stretch>
            <a:fillRect/>
          </a:stretch>
        </p:blipFill>
        <p:spPr bwMode="auto">
          <a:xfrm>
            <a:off x="8153400" y="6172200"/>
            <a:ext cx="404813" cy="33909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838200"/>
          </a:xfrm>
        </p:spPr>
        <p:txBody>
          <a:bodyPr>
            <a:normAutofit fontScale="90000"/>
          </a:bodyPr>
          <a:lstStyle/>
          <a:p>
            <a:r>
              <a:rPr lang="en-AU" dirty="0" smtClean="0"/>
              <a:t>Type 1: </a:t>
            </a:r>
            <a:r>
              <a:rPr lang="en-AU" dirty="0" smtClean="0">
                <a:solidFill>
                  <a:schemeClr val="tx1"/>
                </a:solidFill>
              </a:rPr>
              <a:t>Speculative/</a:t>
            </a:r>
            <a:r>
              <a:rPr lang="en-AU" dirty="0" err="1" smtClean="0">
                <a:solidFill>
                  <a:schemeClr val="tx1"/>
                </a:solidFill>
              </a:rPr>
              <a:t>Kataphatic</a:t>
            </a:r>
            <a:r>
              <a:rPr lang="en-AU" dirty="0" smtClean="0"/>
              <a:t>  </a:t>
            </a:r>
            <a:br>
              <a:rPr lang="en-AU" dirty="0" smtClean="0"/>
            </a:br>
            <a:r>
              <a:rPr lang="en-AU" dirty="0" smtClean="0"/>
              <a:t>		</a:t>
            </a:r>
            <a:r>
              <a:rPr lang="en-AU" u="sng" dirty="0" smtClean="0"/>
              <a:t>A Head Spirituality</a:t>
            </a:r>
            <a:endParaRPr lang="en-US" u="sng" dirty="0"/>
          </a:p>
        </p:txBody>
      </p:sp>
      <p:sp>
        <p:nvSpPr>
          <p:cNvPr id="3" name="Content Placeholder 2"/>
          <p:cNvSpPr>
            <a:spLocks noGrp="1"/>
          </p:cNvSpPr>
          <p:nvPr>
            <p:ph idx="1"/>
          </p:nvPr>
        </p:nvSpPr>
        <p:spPr>
          <a:xfrm>
            <a:off x="502920" y="1371600"/>
            <a:ext cx="8183880" cy="4495800"/>
          </a:xfrm>
        </p:spPr>
        <p:txBody>
          <a:bodyPr>
            <a:normAutofit fontScale="62500" lnSpcReduction="20000"/>
          </a:bodyPr>
          <a:lstStyle/>
          <a:p>
            <a:r>
              <a:rPr lang="en-AU" dirty="0" smtClean="0"/>
              <a:t>This is an intellectual </a:t>
            </a:r>
            <a:r>
              <a:rPr lang="en-AU" b="1" dirty="0" smtClean="0"/>
              <a:t>"thinking" spirituality that </a:t>
            </a:r>
            <a:r>
              <a:rPr lang="en-AU" b="1" dirty="0" err="1" smtClean="0"/>
              <a:t>favors</a:t>
            </a:r>
            <a:r>
              <a:rPr lang="en-AU" b="1" dirty="0" smtClean="0"/>
              <a:t> what it can see, touch, and vividly imagine</a:t>
            </a:r>
            <a:r>
              <a:rPr lang="en-AU" dirty="0" smtClean="0"/>
              <a:t>. Such concreteness could be theologically expressed in concepts, such as God as Father and/or Mother.</a:t>
            </a:r>
          </a:p>
          <a:p>
            <a:pPr>
              <a:buNone/>
            </a:pPr>
            <a:endParaRPr lang="en-US" sz="1800" dirty="0" smtClean="0"/>
          </a:p>
          <a:p>
            <a:r>
              <a:rPr lang="en-AU" dirty="0" smtClean="0"/>
              <a:t>What activities might this group ask for to enhance its spiritual life? Their choices will be based mostly on activity and on ‘gathering’: more study groups, better sermons, and theological renewal within the worshipping community.</a:t>
            </a:r>
          </a:p>
          <a:p>
            <a:pPr>
              <a:buNone/>
            </a:pPr>
            <a:endParaRPr lang="en-US" sz="1800" dirty="0" smtClean="0"/>
          </a:p>
          <a:p>
            <a:r>
              <a:rPr lang="en-AU" dirty="0" smtClean="0"/>
              <a:t>People in this group will support whatever helps them fulfil their vocation in life. The daily life, after all, is the ‘real world’.</a:t>
            </a:r>
          </a:p>
          <a:p>
            <a:pPr>
              <a:buNone/>
            </a:pPr>
            <a:endParaRPr lang="en-US" sz="1800" dirty="0" smtClean="0"/>
          </a:p>
          <a:p>
            <a:r>
              <a:rPr lang="en-AU" dirty="0" smtClean="0"/>
              <a:t>The contribution of type-1 spirituality to the whole is invaluable. This style produces theological reflection and crafts position papers on ethical issues. It supports education and publication and causes us to examine the texts of our hymns to see if we are singing what we actually believe. Content is primary with this group, as is systematic congruence of thought and belief.</a:t>
            </a:r>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OU Pastoral Cohort 3/2012</a:t>
            </a:r>
            <a:endParaRPr lang="en-US" dirty="0"/>
          </a:p>
        </p:txBody>
      </p:sp>
      <p:sp>
        <p:nvSpPr>
          <p:cNvPr id="5" name="Slide Number Placeholder 4"/>
          <p:cNvSpPr>
            <a:spLocks noGrp="1"/>
          </p:cNvSpPr>
          <p:nvPr>
            <p:ph type="sldNum" sz="quarter" idx="12"/>
          </p:nvPr>
        </p:nvSpPr>
        <p:spPr/>
        <p:txBody>
          <a:bodyPr/>
          <a:lstStyle/>
          <a:p>
            <a:fld id="{BA987332-FD27-4A3D-8C03-940FF5937DCE}" type="slidenum">
              <a:rPr lang="en-US" smtClean="0"/>
              <a:pPr/>
              <a:t>14</a:t>
            </a:fld>
            <a:endParaRPr lang="en-US"/>
          </a:p>
        </p:txBody>
      </p:sp>
      <p:pic>
        <p:nvPicPr>
          <p:cNvPr id="6" name="Picture 5"/>
          <p:cNvPicPr/>
          <p:nvPr/>
        </p:nvPicPr>
        <p:blipFill>
          <a:blip r:embed="rId2" cstate="print"/>
          <a:srcRect/>
          <a:stretch>
            <a:fillRect/>
          </a:stretch>
        </p:blipFill>
        <p:spPr bwMode="auto">
          <a:xfrm>
            <a:off x="8153400" y="6172200"/>
            <a:ext cx="404813" cy="33909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8183880" cy="4572000"/>
          </a:xfrm>
        </p:spPr>
        <p:txBody>
          <a:bodyPr>
            <a:normAutofit fontScale="47500" lnSpcReduction="20000"/>
          </a:bodyPr>
          <a:lstStyle/>
          <a:p>
            <a:r>
              <a:rPr lang="en-AU" sz="3300" dirty="0" smtClean="0"/>
              <a:t>Notice that with type 2, we are still viewing God in </a:t>
            </a:r>
            <a:r>
              <a:rPr lang="en-AU" sz="3300" dirty="0" err="1" smtClean="0"/>
              <a:t>kataphatic</a:t>
            </a:r>
            <a:r>
              <a:rPr lang="en-AU" sz="3300" dirty="0" smtClean="0"/>
              <a:t> terms, but that we have dropped into the affective or lower half of the circle. This means type 2 is not a head-trip spirituality; it is heart combined with the concrete, real-life stuff. Here </a:t>
            </a:r>
            <a:r>
              <a:rPr lang="en-AU" sz="3300" b="1" dirty="0" smtClean="0"/>
              <a:t>theology still emphasizes the anthropomorphic representation of God and the centrality of scripture</a:t>
            </a:r>
            <a:r>
              <a:rPr lang="en-AU" sz="3300" dirty="0" smtClean="0"/>
              <a:t>, but this is now combined with a more affective, charismatic spirituality whose aim is to achieve holiness of life. The transformational goal is that of personal renewal.</a:t>
            </a:r>
          </a:p>
          <a:p>
            <a:endParaRPr lang="en-US" sz="3300" dirty="0" smtClean="0"/>
          </a:p>
          <a:p>
            <a:r>
              <a:rPr lang="en-AU" sz="3300" dirty="0" smtClean="0"/>
              <a:t>National demographic figures indicate that the Christian population formerly concentrated in type-1 mainline denominations is now moving to ‘no church membership at all’ or into congregations that represent type-2 experience. One might conclude that there is a thirst for the affective in our lives, for an emotionally moving experience more in touch with feeling.</a:t>
            </a:r>
          </a:p>
          <a:p>
            <a:endParaRPr lang="en-US" sz="3300" dirty="0" smtClean="0"/>
          </a:p>
          <a:p>
            <a:r>
              <a:rPr lang="en-AU" sz="3300" dirty="0" smtClean="0"/>
              <a:t>Type-2 prayer is made with words but the words are used less formal than with type 1, and praying is usually extemporaneous. Witness and proclamation are extremely important to this type. They focus on personal service to others but often with the caveat that the service provide opportunity to witness about their faith. </a:t>
            </a:r>
            <a:endParaRPr lang="en-US" sz="3300" dirty="0" smtClean="0"/>
          </a:p>
          <a:p>
            <a:endParaRPr lang="en-US" dirty="0"/>
          </a:p>
        </p:txBody>
      </p:sp>
      <p:sp>
        <p:nvSpPr>
          <p:cNvPr id="4" name="Footer Placeholder 3"/>
          <p:cNvSpPr>
            <a:spLocks noGrp="1"/>
          </p:cNvSpPr>
          <p:nvPr>
            <p:ph type="ftr" sz="quarter" idx="11"/>
          </p:nvPr>
        </p:nvSpPr>
        <p:spPr/>
        <p:txBody>
          <a:bodyPr/>
          <a:lstStyle/>
          <a:p>
            <a:r>
              <a:rPr lang="en-US" dirty="0" smtClean="0"/>
              <a:t>OU Pastoral Cohort 3/2012</a:t>
            </a:r>
            <a:endParaRPr lang="en-US" dirty="0"/>
          </a:p>
        </p:txBody>
      </p:sp>
      <p:sp>
        <p:nvSpPr>
          <p:cNvPr id="5" name="Slide Number Placeholder 4"/>
          <p:cNvSpPr>
            <a:spLocks noGrp="1"/>
          </p:cNvSpPr>
          <p:nvPr>
            <p:ph type="sldNum" sz="quarter" idx="12"/>
          </p:nvPr>
        </p:nvSpPr>
        <p:spPr/>
        <p:txBody>
          <a:bodyPr/>
          <a:lstStyle/>
          <a:p>
            <a:fld id="{BA987332-FD27-4A3D-8C03-940FF5937DCE}" type="slidenum">
              <a:rPr lang="en-US" smtClean="0"/>
              <a:pPr/>
              <a:t>15</a:t>
            </a:fld>
            <a:endParaRPr lang="en-US"/>
          </a:p>
        </p:txBody>
      </p:sp>
      <p:sp>
        <p:nvSpPr>
          <p:cNvPr id="6" name="Title 1"/>
          <p:cNvSpPr txBox="1">
            <a:spLocks/>
          </p:cNvSpPr>
          <p:nvPr/>
        </p:nvSpPr>
        <p:spPr>
          <a:xfrm>
            <a:off x="685800" y="609600"/>
            <a:ext cx="8077200" cy="914400"/>
          </a:xfrm>
          <a:prstGeom prst="rect">
            <a:avLst/>
          </a:prstGeom>
        </p:spPr>
        <p:txBody>
          <a:bodyPr vert="horz" anchor="b">
            <a:normAutofit fontScale="47500" lnSpcReduction="20000"/>
          </a:bodyPr>
          <a:lstStyle/>
          <a:p>
            <a:pPr>
              <a:spcBef>
                <a:spcPct val="0"/>
              </a:spcBef>
              <a:defRPr/>
            </a:pPr>
            <a:r>
              <a:rPr kumimoji="0" lang="en-US" sz="68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rPr>
              <a:t>Type 2: </a:t>
            </a:r>
            <a:r>
              <a:rPr lang="en-AU" sz="6800" b="1" dirty="0" smtClean="0">
                <a:latin typeface="+mj-lt"/>
              </a:rPr>
              <a:t>Affective/</a:t>
            </a:r>
            <a:r>
              <a:rPr lang="en-AU" sz="6800" b="1" dirty="0" err="1" smtClean="0">
                <a:latin typeface="+mj-lt"/>
              </a:rPr>
              <a:t>Kataphatic</a:t>
            </a:r>
            <a:endParaRPr lang="en-AU" sz="6800" b="1" dirty="0" smtClean="0">
              <a:latin typeface="+mj-lt"/>
            </a:endParaRPr>
          </a:p>
          <a:p>
            <a:pPr algn="ctr">
              <a:spcBef>
                <a:spcPct val="0"/>
              </a:spcBef>
              <a:defRPr/>
            </a:pPr>
            <a:r>
              <a:rPr lang="en-AU" sz="6800" b="1" u="sng" dirty="0" smtClean="0">
                <a:solidFill>
                  <a:schemeClr val="accent1"/>
                </a:solidFill>
                <a:latin typeface="+mj-lt"/>
              </a:rPr>
              <a:t>A Heart Spirituality</a:t>
            </a:r>
            <a:endParaRPr lang="en-US" sz="6800" u="sng" dirty="0" smtClean="0">
              <a:solidFill>
                <a:schemeClr val="accent1"/>
              </a:solidFill>
              <a:latin typeface="+mj-lt"/>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36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endParaRPr>
          </a:p>
        </p:txBody>
      </p:sp>
      <p:pic>
        <p:nvPicPr>
          <p:cNvPr id="7" name="Picture 6"/>
          <p:cNvPicPr/>
          <p:nvPr/>
        </p:nvPicPr>
        <p:blipFill>
          <a:blip r:embed="rId2" cstate="print"/>
          <a:srcRect/>
          <a:stretch>
            <a:fillRect/>
          </a:stretch>
        </p:blipFill>
        <p:spPr bwMode="auto">
          <a:xfrm>
            <a:off x="8153400" y="6172200"/>
            <a:ext cx="404813" cy="33909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0"/>
            <a:ext cx="8077200" cy="4568952"/>
          </a:xfrm>
        </p:spPr>
        <p:txBody>
          <a:bodyPr>
            <a:normAutofit fontScale="55000" lnSpcReduction="20000"/>
          </a:bodyPr>
          <a:lstStyle/>
          <a:p>
            <a:r>
              <a:rPr lang="en-AU" dirty="0" smtClean="0"/>
              <a:t>In type 3, we are still within affective, or feeling, experience, but we move for the first time into apophatic knowing. </a:t>
            </a:r>
            <a:r>
              <a:rPr lang="en-AU" b="1" dirty="0" smtClean="0"/>
              <a:t>Here </a:t>
            </a:r>
            <a:r>
              <a:rPr lang="en-AU" b="1" i="1" dirty="0" smtClean="0"/>
              <a:t>hearing from </a:t>
            </a:r>
            <a:r>
              <a:rPr lang="en-AU" b="1" dirty="0" smtClean="0"/>
              <a:t>God rather than </a:t>
            </a:r>
            <a:r>
              <a:rPr lang="en-AU" b="1" i="1" dirty="0" smtClean="0"/>
              <a:t>speaking to </a:t>
            </a:r>
            <a:r>
              <a:rPr lang="en-AU" b="1" dirty="0" smtClean="0"/>
              <a:t>God is prominent.</a:t>
            </a:r>
            <a:r>
              <a:rPr lang="en-AU" dirty="0" smtClean="0"/>
              <a:t> The aim of this spirituality is union with the Holy, and, although this is never completely achievable, only the continued attempt, or ‘the journey’, satisfies. People attracted to this type of spirituality are often by nature contemplative, introspective, intuitive, and focused on an inner world as real to them as the exterior one. This is most often the home of the mystic.</a:t>
            </a:r>
          </a:p>
          <a:p>
            <a:pPr>
              <a:buNone/>
            </a:pPr>
            <a:endParaRPr lang="en-US" sz="2000" dirty="0" smtClean="0"/>
          </a:p>
          <a:p>
            <a:r>
              <a:rPr lang="en-AU" dirty="0" smtClean="0"/>
              <a:t>Instead of a God who possesses characteristics similar to human ones, God is ineffable, unnameable, and more vast than any known category. God's statement to Moses, "I AM WHO I AM" (Exod. 3:14), makes perfect sense to a type-3 person and is accurate to his understanding of the Holy.</a:t>
            </a:r>
          </a:p>
          <a:p>
            <a:pPr>
              <a:buNone/>
            </a:pPr>
            <a:endParaRPr lang="en-US" sz="2300" dirty="0" smtClean="0"/>
          </a:p>
          <a:p>
            <a:r>
              <a:rPr lang="en-AU" dirty="0" smtClean="0"/>
              <a:t>If they leave organized religion, and frequently they do, they may be attracted to Eastern religions because of the apophatic approach (a former emphasis of Christianity and Judaism that has largely been discarded in Western technological culture). </a:t>
            </a:r>
            <a:r>
              <a:rPr lang="en-AU" b="1" dirty="0" smtClean="0"/>
              <a:t>Their agenda is renewal of inner life.</a:t>
            </a:r>
          </a:p>
          <a:p>
            <a:pPr>
              <a:buNone/>
            </a:pPr>
            <a:endParaRPr lang="en-US" sz="2300" dirty="0" smtClean="0"/>
          </a:p>
          <a:p>
            <a:r>
              <a:rPr lang="en-AU" dirty="0" smtClean="0"/>
              <a:t>Theologically people on the apophatic side tend to see God as Creative Force and may be attracted to a creation-type theology. Many in this group write and publish and provide the especially inspirational and uplifting spirituality that fuels our daily lives with a sense of the Holy.</a:t>
            </a:r>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OU Pastoral Cohort 3/2012</a:t>
            </a:r>
            <a:endParaRPr lang="en-US" dirty="0"/>
          </a:p>
        </p:txBody>
      </p:sp>
      <p:sp>
        <p:nvSpPr>
          <p:cNvPr id="5" name="Slide Number Placeholder 4"/>
          <p:cNvSpPr>
            <a:spLocks noGrp="1"/>
          </p:cNvSpPr>
          <p:nvPr>
            <p:ph type="sldNum" sz="quarter" idx="12"/>
          </p:nvPr>
        </p:nvSpPr>
        <p:spPr/>
        <p:txBody>
          <a:bodyPr/>
          <a:lstStyle/>
          <a:p>
            <a:fld id="{BA987332-FD27-4A3D-8C03-940FF5937DCE}" type="slidenum">
              <a:rPr lang="en-US" smtClean="0"/>
              <a:pPr/>
              <a:t>16</a:t>
            </a:fld>
            <a:endParaRPr lang="en-US"/>
          </a:p>
        </p:txBody>
      </p:sp>
      <p:sp>
        <p:nvSpPr>
          <p:cNvPr id="6" name="Title 1"/>
          <p:cNvSpPr txBox="1">
            <a:spLocks/>
          </p:cNvSpPr>
          <p:nvPr/>
        </p:nvSpPr>
        <p:spPr>
          <a:xfrm>
            <a:off x="609600" y="228600"/>
            <a:ext cx="7543800" cy="1295400"/>
          </a:xfrm>
          <a:prstGeom prst="rect">
            <a:avLst/>
          </a:prstGeom>
        </p:spPr>
        <p:txBody>
          <a:bodyPr vert="horz" anchor="b">
            <a:noAutofit/>
          </a:bodyPr>
          <a:lstStyle/>
          <a:p>
            <a:pPr algn="ctr">
              <a:spcBef>
                <a:spcPct val="0"/>
              </a:spcBef>
              <a:defRPr/>
            </a:pPr>
            <a:r>
              <a:rPr kumimoji="0" lang="en-US" sz="2800" b="1" i="0" u="none" strike="noStrike" kern="1200" cap="none" spc="0" normalizeH="0" baseline="0" noProof="0" dirty="0" smtClean="0">
                <a:ln>
                  <a:noFill/>
                </a:ln>
                <a:solidFill>
                  <a:schemeClr val="accent1"/>
                </a:solidFill>
                <a:effectLst>
                  <a:outerShdw blurRad="53975" dist="22860" dir="5400000" algn="tl" rotWithShape="0">
                    <a:srgbClr val="000000">
                      <a:alpha val="55000"/>
                    </a:srgbClr>
                  </a:outerShdw>
                </a:effectLst>
                <a:uLnTx/>
                <a:uFillTx/>
                <a:latin typeface="+mj-lt"/>
                <a:ea typeface="+mj-ea"/>
                <a:cs typeface="+mj-cs"/>
              </a:rPr>
              <a:t>Type </a:t>
            </a:r>
            <a:r>
              <a:rPr lang="en-AU" sz="2800" b="1" dirty="0" smtClean="0">
                <a:solidFill>
                  <a:schemeClr val="accent1"/>
                </a:solidFill>
                <a:latin typeface="+mj-lt"/>
              </a:rPr>
              <a:t>3:</a:t>
            </a:r>
            <a:r>
              <a:rPr lang="en-AU" sz="2800" b="1" dirty="0" smtClean="0">
                <a:latin typeface="+mj-lt"/>
              </a:rPr>
              <a:t> Affective/</a:t>
            </a:r>
            <a:r>
              <a:rPr lang="en-AU" sz="2800" b="1" dirty="0" err="1" smtClean="0">
                <a:latin typeface="+mj-lt"/>
              </a:rPr>
              <a:t>Apophatic</a:t>
            </a:r>
            <a:r>
              <a:rPr lang="en-AU" sz="2800" b="1" dirty="0" smtClean="0">
                <a:latin typeface="+mj-lt"/>
              </a:rPr>
              <a:t> </a:t>
            </a:r>
          </a:p>
          <a:p>
            <a:pPr algn="ctr">
              <a:spcBef>
                <a:spcPct val="0"/>
              </a:spcBef>
              <a:defRPr/>
            </a:pPr>
            <a:r>
              <a:rPr lang="en-AU" sz="2800" b="1" u="sng" dirty="0" smtClean="0">
                <a:solidFill>
                  <a:schemeClr val="accent1"/>
                </a:solidFill>
                <a:latin typeface="+mj-lt"/>
              </a:rPr>
              <a:t>A Mystic Spirituality</a:t>
            </a:r>
            <a:endParaRPr kumimoji="0" lang="en-US" sz="2800" b="1" i="0" u="sng" strike="noStrike" kern="1200" cap="none" spc="0" normalizeH="0" baseline="0" noProof="0" dirty="0">
              <a:ln>
                <a:noFill/>
              </a:ln>
              <a:solidFill>
                <a:schemeClr val="accent1"/>
              </a:solidFill>
              <a:effectLst>
                <a:outerShdw blurRad="53975" dist="22860" dir="5400000" algn="tl" rotWithShape="0">
                  <a:srgbClr val="000000">
                    <a:alpha val="55000"/>
                  </a:srgbClr>
                </a:outerShdw>
              </a:effectLst>
              <a:uLnTx/>
              <a:uFillTx/>
              <a:latin typeface="+mj-lt"/>
              <a:ea typeface="+mj-ea"/>
              <a:cs typeface="+mj-cs"/>
            </a:endParaRPr>
          </a:p>
        </p:txBody>
      </p:sp>
      <p:pic>
        <p:nvPicPr>
          <p:cNvPr id="7" name="Picture 6"/>
          <p:cNvPicPr/>
          <p:nvPr/>
        </p:nvPicPr>
        <p:blipFill>
          <a:blip r:embed="rId2" cstate="print"/>
          <a:srcRect/>
          <a:stretch>
            <a:fillRect/>
          </a:stretch>
        </p:blipFill>
        <p:spPr bwMode="auto">
          <a:xfrm>
            <a:off x="8153400" y="6172200"/>
            <a:ext cx="404813" cy="33909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57400"/>
            <a:ext cx="8153400" cy="4191000"/>
          </a:xfrm>
        </p:spPr>
        <p:txBody>
          <a:bodyPr>
            <a:normAutofit fontScale="55000" lnSpcReduction="20000"/>
          </a:bodyPr>
          <a:lstStyle/>
          <a:p>
            <a:r>
              <a:rPr lang="en-AU" dirty="0" smtClean="0"/>
              <a:t>Type 4 is the smallest group. Because there are relatively few examples, it is the most difficult to describe. The mystic, apophatic experience coupled with an intellectual mode of gathering data makes for an active visionary who is single-minded with a </a:t>
            </a:r>
            <a:r>
              <a:rPr lang="en-AU" b="1" dirty="0" smtClean="0"/>
              <a:t>deeply focused, almost crusading, type of spirituality</a:t>
            </a:r>
            <a:r>
              <a:rPr lang="en-AU" dirty="0" smtClean="0"/>
              <a:t>. </a:t>
            </a:r>
          </a:p>
          <a:p>
            <a:pPr>
              <a:buNone/>
            </a:pPr>
            <a:endParaRPr lang="en-AU" sz="2000" dirty="0" smtClean="0"/>
          </a:p>
          <a:p>
            <a:r>
              <a:rPr lang="en-AU" dirty="0" smtClean="0"/>
              <a:t>When we try to envision this quadrant, we think less of denominations or faith groups and more of individual people. In fact, people of this spiritual type care less about affiliation with organized religion than do many others, certainly less than those in types 1 and 2. Their aim is simply to </a:t>
            </a:r>
            <a:r>
              <a:rPr lang="en-AU" b="1" dirty="0" smtClean="0"/>
              <a:t>obey God and to witness to God's coming reign.</a:t>
            </a:r>
          </a:p>
          <a:p>
            <a:pPr>
              <a:buNone/>
            </a:pPr>
            <a:endParaRPr lang="en-US" dirty="0" smtClean="0"/>
          </a:p>
          <a:p>
            <a:r>
              <a:rPr lang="en-AU" dirty="0" smtClean="0"/>
              <a:t>It is not uncommon to hear statements such as, "My work and my prayer are one," or, "I pray with my hands and feet." They have their vision of the ideal  and often tackle the difficult and/or embarrassing issues; caring little about how others may judge them.</a:t>
            </a:r>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en-US" dirty="0" smtClean="0"/>
              <a:t>OU Pastoral Cohort 3/2012</a:t>
            </a:r>
            <a:endParaRPr lang="en-US" dirty="0"/>
          </a:p>
        </p:txBody>
      </p:sp>
      <p:sp>
        <p:nvSpPr>
          <p:cNvPr id="5" name="Slide Number Placeholder 4"/>
          <p:cNvSpPr>
            <a:spLocks noGrp="1"/>
          </p:cNvSpPr>
          <p:nvPr>
            <p:ph type="sldNum" sz="quarter" idx="12"/>
          </p:nvPr>
        </p:nvSpPr>
        <p:spPr/>
        <p:txBody>
          <a:bodyPr/>
          <a:lstStyle/>
          <a:p>
            <a:fld id="{BA987332-FD27-4A3D-8C03-940FF5937DCE}" type="slidenum">
              <a:rPr lang="en-US" smtClean="0"/>
              <a:pPr/>
              <a:t>17</a:t>
            </a:fld>
            <a:endParaRPr lang="en-US"/>
          </a:p>
        </p:txBody>
      </p:sp>
      <p:sp>
        <p:nvSpPr>
          <p:cNvPr id="6" name="Title 1"/>
          <p:cNvSpPr txBox="1">
            <a:spLocks/>
          </p:cNvSpPr>
          <p:nvPr/>
        </p:nvSpPr>
        <p:spPr>
          <a:xfrm>
            <a:off x="1143000" y="762000"/>
            <a:ext cx="6934200" cy="990600"/>
          </a:xfrm>
          <a:prstGeom prst="rect">
            <a:avLst/>
          </a:prstGeom>
        </p:spPr>
        <p:txBody>
          <a:bodyPr vert="horz" anchor="b">
            <a:normAutofit fontScale="62500" lnSpcReduction="20000"/>
          </a:bodyPr>
          <a:lstStyle/>
          <a:p>
            <a:pPr>
              <a:spcBef>
                <a:spcPct val="0"/>
              </a:spcBef>
              <a:defRPr/>
            </a:pPr>
            <a:r>
              <a:rPr kumimoji="0" lang="en-US" sz="4800" b="1" i="0" u="none" strike="noStrike" kern="1200" cap="none" spc="0" normalizeH="0" baseline="0" noProof="0" dirty="0" smtClean="0">
                <a:ln>
                  <a:noFill/>
                </a:ln>
                <a:solidFill>
                  <a:schemeClr val="accent1"/>
                </a:solidFill>
                <a:effectLst>
                  <a:outerShdw blurRad="53975" dist="22860" dir="5400000" algn="tl" rotWithShape="0">
                    <a:srgbClr val="000000">
                      <a:alpha val="55000"/>
                    </a:srgbClr>
                  </a:outerShdw>
                </a:effectLst>
                <a:uLnTx/>
                <a:uFillTx/>
                <a:latin typeface="+mj-lt"/>
                <a:ea typeface="+mj-ea"/>
                <a:cs typeface="+mj-cs"/>
              </a:rPr>
              <a:t>Type 4</a:t>
            </a:r>
            <a:r>
              <a:rPr lang="en-AU" sz="4800" b="1" dirty="0" smtClean="0">
                <a:solidFill>
                  <a:schemeClr val="accent1"/>
                </a:solidFill>
              </a:rPr>
              <a:t>: </a:t>
            </a:r>
            <a:r>
              <a:rPr lang="en-AU" sz="4800" b="1" dirty="0" smtClean="0"/>
              <a:t>Speculative/Apophatic  </a:t>
            </a:r>
          </a:p>
          <a:p>
            <a:pPr algn="ctr">
              <a:spcBef>
                <a:spcPct val="0"/>
              </a:spcBef>
              <a:defRPr/>
            </a:pPr>
            <a:r>
              <a:rPr lang="en-AU" sz="4800" b="1" u="sng" dirty="0" smtClean="0">
                <a:solidFill>
                  <a:schemeClr val="accent1"/>
                </a:solidFill>
              </a:rPr>
              <a:t>A Kingdom Spirituality</a:t>
            </a:r>
            <a:endParaRPr lang="en-US" sz="4800" u="sng" dirty="0" smtClean="0">
              <a:solidFill>
                <a:schemeClr val="accent1"/>
              </a:solidFill>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36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endParaRPr>
          </a:p>
        </p:txBody>
      </p:sp>
      <p:pic>
        <p:nvPicPr>
          <p:cNvPr id="7" name="Picture 6"/>
          <p:cNvPicPr/>
          <p:nvPr/>
        </p:nvPicPr>
        <p:blipFill>
          <a:blip r:embed="rId2" cstate="print"/>
          <a:srcRect/>
          <a:stretch>
            <a:fillRect/>
          </a:stretch>
        </p:blipFill>
        <p:spPr bwMode="auto">
          <a:xfrm>
            <a:off x="8153400" y="6172200"/>
            <a:ext cx="404813" cy="33909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28600" y="609600"/>
          <a:ext cx="8699627" cy="5285254"/>
        </p:xfrm>
        <a:graphic>
          <a:graphicData uri="http://schemas.openxmlformats.org/drawingml/2006/table">
            <a:tbl>
              <a:tblPr/>
              <a:tblGrid>
                <a:gridCol w="4889627"/>
                <a:gridCol w="3810000"/>
              </a:tblGrid>
              <a:tr h="594573">
                <a:tc>
                  <a:txBody>
                    <a:bodyPr/>
                    <a:lstStyle/>
                    <a:p>
                      <a:pPr algn="ctr" fontAlgn="t"/>
                      <a:r>
                        <a:rPr lang="en-US" sz="3300" b="1" i="0" u="none" strike="noStrike" dirty="0">
                          <a:solidFill>
                            <a:schemeClr val="accent1"/>
                          </a:solidFill>
                          <a:latin typeface="Times New Roman"/>
                        </a:rPr>
                        <a:t>Holmes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t"/>
                      <a:r>
                        <a:rPr lang="en-US" sz="3300" b="1" i="0" u="none" strike="noStrike" dirty="0">
                          <a:solidFill>
                            <a:schemeClr val="accent1"/>
                          </a:solidFill>
                          <a:latin typeface="Times New Roman"/>
                        </a:rPr>
                        <a:t>Triage Model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274825">
                <a:tc>
                  <a:txBody>
                    <a:bodyPr/>
                    <a:lstStyle/>
                    <a:p>
                      <a:pPr algn="ctr" fontAlgn="t"/>
                      <a:r>
                        <a:rPr lang="en-US" sz="2000" b="1" i="0" u="none" strike="noStrike" dirty="0">
                          <a:solidFill>
                            <a:srgbClr val="000000"/>
                          </a:solidFill>
                          <a:latin typeface="Times New Roman"/>
                        </a:rPr>
                        <a:t>Type 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rowSpan="3">
                  <a:txBody>
                    <a:bodyPr/>
                    <a:lstStyle/>
                    <a:p>
                      <a:pPr algn="ctr" fontAlgn="t"/>
                      <a:r>
                        <a:rPr lang="en-US" sz="2000" b="1" i="0" u="none" strike="noStrike" dirty="0">
                          <a:solidFill>
                            <a:srgbClr val="000000"/>
                          </a:solidFill>
                          <a:latin typeface="Times New Roman"/>
                        </a:rPr>
                        <a:t>Missionary   </a:t>
                      </a:r>
                      <a:endParaRPr lang="en-US" sz="2000" b="1" i="0" u="none" strike="noStrike" dirty="0" smtClean="0">
                        <a:solidFill>
                          <a:srgbClr val="000000"/>
                        </a:solidFill>
                        <a:latin typeface="Times New Roman"/>
                      </a:endParaRPr>
                    </a:p>
                    <a:p>
                      <a:pPr algn="ctr" fontAlgn="t"/>
                      <a:r>
                        <a:rPr lang="en-US" sz="2000" b="0" i="0" u="none" strike="noStrike" dirty="0" smtClean="0">
                          <a:solidFill>
                            <a:srgbClr val="000000"/>
                          </a:solidFill>
                          <a:latin typeface="Times New Roman"/>
                        </a:rPr>
                        <a:t>Speculative/</a:t>
                      </a:r>
                      <a:r>
                        <a:rPr lang="en-US" sz="2000" b="0" i="0" u="none" strike="noStrike" dirty="0" err="1" smtClean="0">
                          <a:solidFill>
                            <a:srgbClr val="000000"/>
                          </a:solidFill>
                          <a:latin typeface="Times New Roman"/>
                        </a:rPr>
                        <a:t>Apophatic</a:t>
                      </a:r>
                      <a:r>
                        <a:rPr lang="en-US" sz="2000" b="0" i="0" u="none" strike="noStrike" dirty="0" smtClean="0">
                          <a:solidFill>
                            <a:srgbClr val="000000"/>
                          </a:solidFill>
                          <a:latin typeface="Times New Roman"/>
                        </a:rPr>
                        <a:t> </a:t>
                      </a:r>
                      <a:endParaRPr lang="en-US" sz="2000" b="1" i="0" u="none" strike="noStrike" dirty="0">
                        <a:solidFill>
                          <a:srgbClr val="000000"/>
                        </a:solidFill>
                        <a:latin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549651">
                <a:tc>
                  <a:txBody>
                    <a:bodyPr/>
                    <a:lstStyle/>
                    <a:p>
                      <a:pPr algn="ctr" fontAlgn="t"/>
                      <a:r>
                        <a:rPr lang="en-US" sz="2000" b="0" i="1" u="none" strike="noStrike" dirty="0">
                          <a:solidFill>
                            <a:srgbClr val="000000"/>
                          </a:solidFill>
                          <a:latin typeface="Times New Roman"/>
                        </a:rPr>
                        <a:t> deeply focused, almost crusading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vMerge="1">
                  <a:txBody>
                    <a:bodyPr/>
                    <a:lstStyle/>
                    <a:p>
                      <a:endParaRPr lang="en-US"/>
                    </a:p>
                  </a:txBody>
                  <a:tcPr/>
                </a:tc>
              </a:tr>
              <a:tr h="274825">
                <a:tc>
                  <a:txBody>
                    <a:bodyPr/>
                    <a:lstStyle/>
                    <a:p>
                      <a:pPr algn="ctr" fontAlgn="t"/>
                      <a:r>
                        <a:rPr lang="en-US" sz="2000" b="0" i="1" u="none" strike="noStrike" dirty="0">
                          <a:solidFill>
                            <a:srgbClr val="000000"/>
                          </a:solidFill>
                          <a:latin typeface="Times New Roman"/>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99"/>
                    </a:solidFill>
                  </a:tcPr>
                </a:tc>
                <a:tc vMerge="1">
                  <a:txBody>
                    <a:bodyPr/>
                    <a:lstStyle/>
                    <a:p>
                      <a:endParaRPr lang="en-US"/>
                    </a:p>
                  </a:txBody>
                  <a:tcPr/>
                </a:tc>
              </a:tr>
              <a:tr h="274825">
                <a:tc>
                  <a:txBody>
                    <a:bodyPr/>
                    <a:lstStyle/>
                    <a:p>
                      <a:pPr algn="ctr" fontAlgn="t"/>
                      <a:r>
                        <a:rPr lang="en-US" sz="2000" b="1" i="0" u="none" strike="noStrike">
                          <a:solidFill>
                            <a:srgbClr val="000000"/>
                          </a:solidFill>
                          <a:latin typeface="Times New Roman"/>
                        </a:rPr>
                        <a:t>Type 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CCC"/>
                    </a:solidFill>
                  </a:tcPr>
                </a:tc>
                <a:tc rowSpan="3">
                  <a:txBody>
                    <a:bodyPr/>
                    <a:lstStyle/>
                    <a:p>
                      <a:pPr algn="ctr" fontAlgn="t"/>
                      <a:r>
                        <a:rPr lang="en-US" sz="2000" b="1" i="0" u="none" strike="noStrike" dirty="0">
                          <a:solidFill>
                            <a:srgbClr val="000000"/>
                          </a:solidFill>
                          <a:latin typeface="Times New Roman"/>
                        </a:rPr>
                        <a:t>Minister  </a:t>
                      </a:r>
                      <a:endParaRPr lang="en-US" sz="2000" b="1" i="0" u="none" strike="noStrike" dirty="0" smtClean="0">
                        <a:solidFill>
                          <a:srgbClr val="000000"/>
                        </a:solidFill>
                        <a:latin typeface="Times New Roman"/>
                      </a:endParaRPr>
                    </a:p>
                    <a:p>
                      <a:pPr algn="ctr" fontAlgn="t"/>
                      <a:r>
                        <a:rPr lang="en-US" sz="2000" b="0" i="0" u="none" strike="noStrike" dirty="0" smtClean="0">
                          <a:solidFill>
                            <a:srgbClr val="000000"/>
                          </a:solidFill>
                          <a:latin typeface="Times New Roman"/>
                        </a:rPr>
                        <a:t> </a:t>
                      </a:r>
                      <a:r>
                        <a:rPr lang="en-US" sz="2000" b="0" i="0" u="none" strike="noStrike" dirty="0">
                          <a:solidFill>
                            <a:srgbClr val="000000"/>
                          </a:solidFill>
                          <a:latin typeface="Times New Roman"/>
                        </a:rPr>
                        <a:t>Affective/ </a:t>
                      </a:r>
                      <a:r>
                        <a:rPr lang="en-US" sz="2000" b="0" i="0" u="none" strike="noStrike" dirty="0" err="1" smtClean="0">
                          <a:solidFill>
                            <a:srgbClr val="000000"/>
                          </a:solidFill>
                          <a:latin typeface="Times New Roman"/>
                        </a:rPr>
                        <a:t>Kataphatic</a:t>
                      </a:r>
                      <a:r>
                        <a:rPr lang="en-US" sz="2000" b="0" i="0" u="none" strike="noStrike" dirty="0" smtClean="0">
                          <a:solidFill>
                            <a:srgbClr val="000000"/>
                          </a:solidFill>
                          <a:latin typeface="Times New Roman"/>
                        </a:rPr>
                        <a:t> </a:t>
                      </a:r>
                      <a:endParaRPr lang="en-US" sz="2000" b="1" i="0" u="none" strike="noStrike" dirty="0">
                        <a:solidFill>
                          <a:srgbClr val="000000"/>
                        </a:solidFill>
                        <a:latin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r>
              <a:tr h="554934">
                <a:tc>
                  <a:txBody>
                    <a:bodyPr/>
                    <a:lstStyle/>
                    <a:p>
                      <a:pPr algn="ctr" fontAlgn="t"/>
                      <a:r>
                        <a:rPr lang="en-US" sz="2000" b="0" i="1" u="none" strike="noStrike" dirty="0">
                          <a:solidFill>
                            <a:srgbClr val="000000"/>
                          </a:solidFill>
                          <a:latin typeface="Times New Roman"/>
                        </a:rPr>
                        <a:t>  </a:t>
                      </a:r>
                      <a:r>
                        <a:rPr lang="en-US" sz="2000" b="0" i="1" u="none" strike="noStrike" dirty="0" err="1">
                          <a:solidFill>
                            <a:srgbClr val="000000"/>
                          </a:solidFill>
                          <a:latin typeface="Times New Roman"/>
                        </a:rPr>
                        <a:t>anthropo-morphic</a:t>
                      </a:r>
                      <a:r>
                        <a:rPr lang="en-US" sz="2000" b="0" i="1" u="none" strike="noStrike" dirty="0">
                          <a:solidFill>
                            <a:srgbClr val="000000"/>
                          </a:solidFill>
                          <a:latin typeface="Times New Roman"/>
                        </a:rPr>
                        <a:t> God centrality of scripture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CC"/>
                    </a:solidFill>
                  </a:tcPr>
                </a:tc>
                <a:tc vMerge="1">
                  <a:txBody>
                    <a:bodyPr/>
                    <a:lstStyle/>
                    <a:p>
                      <a:endParaRPr lang="en-US"/>
                    </a:p>
                  </a:txBody>
                  <a:tcPr/>
                </a:tc>
              </a:tr>
              <a:tr h="383169">
                <a:tc>
                  <a:txBody>
                    <a:bodyPr/>
                    <a:lstStyle/>
                    <a:p>
                      <a:pPr algn="ctr" fontAlgn="t"/>
                      <a:r>
                        <a:rPr lang="en-US" sz="2000" b="0" i="1" u="none" strike="noStrike" dirty="0">
                          <a:solidFill>
                            <a:srgbClr val="000000"/>
                          </a:solidFill>
                          <a:latin typeface="Times New Roman"/>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CCC"/>
                    </a:solidFill>
                  </a:tcPr>
                </a:tc>
                <a:tc vMerge="1">
                  <a:txBody>
                    <a:bodyPr/>
                    <a:lstStyle/>
                    <a:p>
                      <a:endParaRPr lang="en-US"/>
                    </a:p>
                  </a:txBody>
                  <a:tcPr/>
                </a:tc>
              </a:tr>
              <a:tr h="274825">
                <a:tc>
                  <a:txBody>
                    <a:bodyPr/>
                    <a:lstStyle/>
                    <a:p>
                      <a:pPr algn="ctr" fontAlgn="t"/>
                      <a:r>
                        <a:rPr lang="en-US" sz="2000" b="1" i="0" u="none" strike="noStrike" dirty="0">
                          <a:solidFill>
                            <a:srgbClr val="000000"/>
                          </a:solidFill>
                          <a:latin typeface="Times New Roman"/>
                        </a:rPr>
                        <a:t>Type 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9FF99"/>
                    </a:solidFill>
                  </a:tcPr>
                </a:tc>
                <a:tc rowSpan="3">
                  <a:txBody>
                    <a:bodyPr/>
                    <a:lstStyle/>
                    <a:p>
                      <a:pPr algn="ctr" fontAlgn="t"/>
                      <a:r>
                        <a:rPr lang="en-US" sz="2000" b="1" i="0" u="none" strike="noStrike" dirty="0">
                          <a:solidFill>
                            <a:srgbClr val="000000"/>
                          </a:solidFill>
                          <a:latin typeface="Times New Roman"/>
                        </a:rPr>
                        <a:t>Chaplain  </a:t>
                      </a:r>
                      <a:endParaRPr lang="en-US" sz="2000" b="1" i="0" u="none" strike="noStrike" dirty="0" smtClean="0">
                        <a:solidFill>
                          <a:srgbClr val="000000"/>
                        </a:solidFill>
                        <a:latin typeface="Times New Roman"/>
                      </a:endParaRPr>
                    </a:p>
                    <a:p>
                      <a:pPr algn="ctr" fontAlgn="t"/>
                      <a:r>
                        <a:rPr lang="en-US" sz="2000" b="1" i="0" u="none" strike="noStrike" dirty="0" smtClean="0">
                          <a:solidFill>
                            <a:srgbClr val="000000"/>
                          </a:solidFill>
                          <a:latin typeface="Times New Roman"/>
                        </a:rPr>
                        <a:t> </a:t>
                      </a:r>
                      <a:r>
                        <a:rPr lang="en-US" sz="2000" b="0" i="0" u="none" strike="noStrike" dirty="0">
                          <a:solidFill>
                            <a:srgbClr val="000000"/>
                          </a:solidFill>
                          <a:latin typeface="Times New Roman"/>
                        </a:rPr>
                        <a:t>Affective/ </a:t>
                      </a:r>
                      <a:r>
                        <a:rPr lang="en-US" sz="2000" b="0" i="0" u="none" strike="noStrike" dirty="0" err="1" smtClean="0">
                          <a:solidFill>
                            <a:srgbClr val="000000"/>
                          </a:solidFill>
                          <a:latin typeface="Times New Roman"/>
                        </a:rPr>
                        <a:t>Apophatic</a:t>
                      </a:r>
                      <a:r>
                        <a:rPr lang="en-US" sz="2000" b="0" i="0" u="none" strike="noStrike" dirty="0" smtClean="0">
                          <a:solidFill>
                            <a:srgbClr val="000000"/>
                          </a:solidFill>
                          <a:latin typeface="Times New Roman"/>
                        </a:rPr>
                        <a:t> </a:t>
                      </a:r>
                      <a:endParaRPr lang="en-US" sz="2000" b="1" i="0" u="none" strike="noStrike" dirty="0">
                        <a:solidFill>
                          <a:srgbClr val="000000"/>
                        </a:solidFill>
                        <a:latin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99"/>
                    </a:solidFill>
                  </a:tcPr>
                </a:tc>
              </a:tr>
              <a:tr h="549651">
                <a:tc>
                  <a:txBody>
                    <a:bodyPr/>
                    <a:lstStyle/>
                    <a:p>
                      <a:pPr algn="ctr" fontAlgn="t"/>
                      <a:r>
                        <a:rPr lang="en-US" sz="2000" b="0" i="1" u="none" strike="noStrike" dirty="0">
                          <a:solidFill>
                            <a:srgbClr val="000000"/>
                          </a:solidFill>
                          <a:latin typeface="Times New Roman"/>
                        </a:rPr>
                        <a:t>hearing from God rather than speaking to God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99FF99"/>
                    </a:solidFill>
                  </a:tcPr>
                </a:tc>
                <a:tc vMerge="1">
                  <a:txBody>
                    <a:bodyPr/>
                    <a:lstStyle/>
                    <a:p>
                      <a:endParaRPr lang="en-US"/>
                    </a:p>
                  </a:txBody>
                  <a:tcPr/>
                </a:tc>
              </a:tr>
              <a:tr h="274825">
                <a:tc>
                  <a:txBody>
                    <a:bodyPr/>
                    <a:lstStyle/>
                    <a:p>
                      <a:pPr algn="ctr" fontAlgn="t"/>
                      <a:r>
                        <a:rPr lang="en-US" sz="2000" b="0" i="0" u="none" strike="noStrike" dirty="0">
                          <a:solidFill>
                            <a:srgbClr val="000000"/>
                          </a:solidFill>
                          <a:latin typeface="Times New Roman"/>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99FF99"/>
                    </a:solidFill>
                  </a:tcPr>
                </a:tc>
                <a:tc vMerge="1">
                  <a:txBody>
                    <a:bodyPr/>
                    <a:lstStyle/>
                    <a:p>
                      <a:endParaRPr lang="en-US"/>
                    </a:p>
                  </a:txBody>
                  <a:tcPr/>
                </a:tc>
              </a:tr>
              <a:tr h="274825">
                <a:tc>
                  <a:txBody>
                    <a:bodyPr/>
                    <a:lstStyle/>
                    <a:p>
                      <a:pPr algn="ctr" fontAlgn="t"/>
                      <a:r>
                        <a:rPr lang="en-US" sz="2000" b="1" i="0" u="none" strike="noStrike">
                          <a:solidFill>
                            <a:srgbClr val="000000"/>
                          </a:solidFill>
                          <a:latin typeface="Times New Roman"/>
                        </a:rPr>
                        <a:t>Type 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CCFF"/>
                    </a:solidFill>
                  </a:tcPr>
                </a:tc>
                <a:tc rowSpan="3">
                  <a:txBody>
                    <a:bodyPr/>
                    <a:lstStyle/>
                    <a:p>
                      <a:pPr algn="ctr" fontAlgn="t"/>
                      <a:r>
                        <a:rPr lang="en-US" sz="2000" b="1" i="0" u="none" strike="noStrike" dirty="0">
                          <a:solidFill>
                            <a:srgbClr val="000000"/>
                          </a:solidFill>
                          <a:latin typeface="Times New Roman"/>
                        </a:rPr>
                        <a:t>Monk  </a:t>
                      </a:r>
                      <a:endParaRPr lang="en-US" sz="2000" b="1" i="0" u="none" strike="noStrike" dirty="0" smtClean="0">
                        <a:solidFill>
                          <a:srgbClr val="000000"/>
                        </a:solidFill>
                        <a:latin typeface="Times New Roman"/>
                      </a:endParaRPr>
                    </a:p>
                    <a:p>
                      <a:pPr algn="ctr" fontAlgn="t"/>
                      <a:r>
                        <a:rPr lang="en-US" sz="2000" b="0" i="0" u="none" strike="noStrike" dirty="0" smtClean="0">
                          <a:solidFill>
                            <a:srgbClr val="000000"/>
                          </a:solidFill>
                          <a:latin typeface="Times New Roman"/>
                        </a:rPr>
                        <a:t>Speculative</a:t>
                      </a:r>
                      <a:r>
                        <a:rPr lang="en-US" sz="2000" b="0" i="0" u="none" strike="noStrike" dirty="0">
                          <a:solidFill>
                            <a:srgbClr val="000000"/>
                          </a:solidFill>
                          <a:latin typeface="Times New Roman"/>
                        </a:rPr>
                        <a:t>/ </a:t>
                      </a:r>
                      <a:r>
                        <a:rPr lang="en-US" sz="2000" b="0" i="0" u="none" strike="noStrike" dirty="0" err="1">
                          <a:solidFill>
                            <a:srgbClr val="000000"/>
                          </a:solidFill>
                          <a:latin typeface="Times New Roman"/>
                        </a:rPr>
                        <a:t>Kataphatic</a:t>
                      </a:r>
                      <a:r>
                        <a:rPr lang="en-US" sz="2000" b="0" i="0" u="none" strike="noStrike" dirty="0">
                          <a:solidFill>
                            <a:srgbClr val="000000"/>
                          </a:solidFill>
                          <a:latin typeface="Times New Roman"/>
                        </a:rPr>
                        <a:t> </a:t>
                      </a:r>
                      <a:endParaRPr lang="en-US" sz="2000" b="1" i="0" u="none" strike="noStrike" dirty="0">
                        <a:solidFill>
                          <a:srgbClr val="000000"/>
                        </a:solidFill>
                        <a:latin typeface="Times New Roman"/>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r>
              <a:tr h="549651">
                <a:tc>
                  <a:txBody>
                    <a:bodyPr/>
                    <a:lstStyle/>
                    <a:p>
                      <a:pPr algn="ctr" fontAlgn="t"/>
                      <a:r>
                        <a:rPr lang="en-US" sz="2000" b="0" i="1" u="none" strike="noStrike" dirty="0">
                          <a:solidFill>
                            <a:srgbClr val="000000"/>
                          </a:solidFill>
                          <a:latin typeface="Times New Roman"/>
                        </a:rPr>
                        <a:t> see, touch, and vividly imagine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CCCFF"/>
                    </a:solidFill>
                  </a:tcPr>
                </a:tc>
                <a:tc vMerge="1">
                  <a:txBody>
                    <a:bodyPr/>
                    <a:lstStyle/>
                    <a:p>
                      <a:endParaRPr lang="en-US"/>
                    </a:p>
                  </a:txBody>
                  <a:tcPr/>
                </a:tc>
              </a:tr>
              <a:tr h="274825">
                <a:tc>
                  <a:txBody>
                    <a:bodyPr/>
                    <a:lstStyle/>
                    <a:p>
                      <a:pPr algn="ctr" fontAlgn="t"/>
                      <a:r>
                        <a:rPr lang="en-US" sz="1200" b="0" i="0" u="none" strike="noStrike" dirty="0">
                          <a:solidFill>
                            <a:srgbClr val="000000"/>
                          </a:solidFill>
                          <a:latin typeface="Times New Roman"/>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CCCFF"/>
                    </a:solidFill>
                  </a:tcPr>
                </a:tc>
                <a:tc vMerge="1">
                  <a:txBody>
                    <a:bodyPr/>
                    <a:lstStyle/>
                    <a:p>
                      <a:endParaRPr lang="en-US"/>
                    </a:p>
                  </a:txBody>
                  <a:tcPr/>
                </a:tc>
              </a:tr>
            </a:tbl>
          </a:graphicData>
        </a:graphic>
      </p:graphicFrame>
      <p:sp>
        <p:nvSpPr>
          <p:cNvPr id="4" name="Footer Placeholder 3"/>
          <p:cNvSpPr>
            <a:spLocks noGrp="1"/>
          </p:cNvSpPr>
          <p:nvPr>
            <p:ph type="ftr" sz="quarter" idx="11"/>
          </p:nvPr>
        </p:nvSpPr>
        <p:spPr/>
        <p:txBody>
          <a:bodyPr/>
          <a:lstStyle/>
          <a:p>
            <a:r>
              <a:rPr lang="en-US" dirty="0" smtClean="0"/>
              <a:t>OU Pastoral Cohort 3/2012</a:t>
            </a:r>
            <a:endParaRPr lang="en-US" dirty="0"/>
          </a:p>
        </p:txBody>
      </p:sp>
      <p:sp>
        <p:nvSpPr>
          <p:cNvPr id="5" name="Slide Number Placeholder 4"/>
          <p:cNvSpPr>
            <a:spLocks noGrp="1"/>
          </p:cNvSpPr>
          <p:nvPr>
            <p:ph type="sldNum" sz="quarter" idx="12"/>
          </p:nvPr>
        </p:nvSpPr>
        <p:spPr/>
        <p:txBody>
          <a:bodyPr/>
          <a:lstStyle/>
          <a:p>
            <a:fld id="{BA987332-FD27-4A3D-8C03-940FF5937DCE}" type="slidenum">
              <a:rPr lang="en-US" smtClean="0"/>
              <a:pPr/>
              <a:t>18</a:t>
            </a:fld>
            <a:endParaRPr lang="en-US"/>
          </a:p>
        </p:txBody>
      </p:sp>
      <p:pic>
        <p:nvPicPr>
          <p:cNvPr id="7" name="Picture 6"/>
          <p:cNvPicPr/>
          <p:nvPr/>
        </p:nvPicPr>
        <p:blipFill>
          <a:blip r:embed="rId2" cstate="print"/>
          <a:srcRect/>
          <a:stretch>
            <a:fillRect/>
          </a:stretch>
        </p:blipFill>
        <p:spPr bwMode="auto">
          <a:xfrm>
            <a:off x="8153400" y="6172200"/>
            <a:ext cx="404813" cy="33909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OU Pastoral Chohort 3/2012</a:t>
            </a:r>
            <a:endParaRPr lang="en-US"/>
          </a:p>
        </p:txBody>
      </p:sp>
      <p:sp>
        <p:nvSpPr>
          <p:cNvPr id="5" name="Slide Number Placeholder 4"/>
          <p:cNvSpPr>
            <a:spLocks noGrp="1"/>
          </p:cNvSpPr>
          <p:nvPr>
            <p:ph type="sldNum" sz="quarter" idx="12"/>
          </p:nvPr>
        </p:nvSpPr>
        <p:spPr/>
        <p:txBody>
          <a:bodyPr/>
          <a:lstStyle/>
          <a:p>
            <a:fld id="{BA987332-FD27-4A3D-8C03-940FF5937DCE}" type="slidenum">
              <a:rPr lang="en-US" smtClean="0"/>
              <a:pPr/>
              <a:t>19</a:t>
            </a:fld>
            <a:endParaRPr lang="en-US"/>
          </a:p>
        </p:txBody>
      </p:sp>
      <p:graphicFrame>
        <p:nvGraphicFramePr>
          <p:cNvPr id="8" name="Table 7"/>
          <p:cNvGraphicFramePr>
            <a:graphicFrameLocks noGrp="1"/>
          </p:cNvGraphicFramePr>
          <p:nvPr/>
        </p:nvGraphicFramePr>
        <p:xfrm>
          <a:off x="0" y="0"/>
          <a:ext cx="8915400" cy="7146108"/>
        </p:xfrm>
        <a:graphic>
          <a:graphicData uri="http://schemas.openxmlformats.org/drawingml/2006/table">
            <a:tbl>
              <a:tblPr/>
              <a:tblGrid>
                <a:gridCol w="1366069"/>
                <a:gridCol w="1653663"/>
                <a:gridCol w="5895668"/>
              </a:tblGrid>
              <a:tr h="704975">
                <a:tc>
                  <a:txBody>
                    <a:bodyPr/>
                    <a:lstStyle/>
                    <a:p>
                      <a:pPr algn="ctr" fontAlgn="t"/>
                      <a:r>
                        <a:rPr lang="en-US" sz="2000" b="1" i="0" u="none" strike="noStrike" dirty="0">
                          <a:solidFill>
                            <a:srgbClr val="000000"/>
                          </a:solidFill>
                          <a:latin typeface="Times New Roman"/>
                        </a:rPr>
                        <a:t>Merrill Reid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t"/>
                      <a:r>
                        <a:rPr lang="en-US" sz="2000" b="1" i="0" u="none" strike="noStrike">
                          <a:solidFill>
                            <a:srgbClr val="000000"/>
                          </a:solidFill>
                          <a:latin typeface="Times New Roman"/>
                        </a:rPr>
                        <a:t>Triage Redemptive Model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t"/>
                      <a:r>
                        <a:rPr lang="en-US" sz="2000" b="1" i="0" u="none" strike="noStrike" dirty="0">
                          <a:solidFill>
                            <a:srgbClr val="000000"/>
                          </a:solidFill>
                          <a:latin typeface="Times New Roman"/>
                        </a:rPr>
                        <a:t>Destiny/Actions...</a:t>
                      </a:r>
                      <a:r>
                        <a:rPr lang="en-US" sz="2000" b="1" i="0" u="none" strike="noStrike" dirty="0" smtClean="0">
                          <a:solidFill>
                            <a:srgbClr val="000000"/>
                          </a:solidFill>
                          <a:latin typeface="Times New Roman"/>
                        </a:rPr>
                        <a:t>God’s </a:t>
                      </a:r>
                      <a:r>
                        <a:rPr lang="en-US" sz="2000" b="1" i="0" u="none" strike="noStrike" dirty="0">
                          <a:solidFill>
                            <a:srgbClr val="000000"/>
                          </a:solidFill>
                          <a:latin typeface="Times New Roman"/>
                        </a:rPr>
                        <a:t>will &amp; what's right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FBFBF"/>
                    </a:solidFill>
                  </a:tcPr>
                </a:tc>
              </a:tr>
              <a:tr h="422213">
                <a:tc>
                  <a:txBody>
                    <a:bodyPr/>
                    <a:lstStyle/>
                    <a:p>
                      <a:pPr algn="ctr" fontAlgn="t"/>
                      <a:r>
                        <a:rPr lang="en-US" sz="2000" b="1" i="0" u="none" strike="noStrike">
                          <a:solidFill>
                            <a:srgbClr val="000000"/>
                          </a:solidFill>
                          <a:latin typeface="Times New Roman"/>
                        </a:rPr>
                        <a:t>Driver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t"/>
                      <a:r>
                        <a:rPr lang="en-US" sz="2000" b="1" i="0" u="none" strike="noStrike">
                          <a:solidFill>
                            <a:srgbClr val="000000"/>
                          </a:solidFill>
                          <a:latin typeface="Times New Roman"/>
                        </a:rPr>
                        <a:t>Seed Focus</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l" fontAlgn="b"/>
                      <a:r>
                        <a:rPr lang="en-US" sz="2000" b="0" i="0" u="none" strike="noStrike" baseline="0" dirty="0" smtClean="0">
                          <a:solidFill>
                            <a:srgbClr val="000000"/>
                          </a:solidFill>
                          <a:latin typeface="Calibri"/>
                        </a:rPr>
                        <a:t>           </a:t>
                      </a:r>
                      <a:r>
                        <a:rPr lang="en-US" sz="2000" b="0" i="0" u="none" strike="noStrike" dirty="0" smtClean="0">
                          <a:solidFill>
                            <a:srgbClr val="000000"/>
                          </a:solidFill>
                          <a:latin typeface="Calibri"/>
                        </a:rPr>
                        <a:t> </a:t>
                      </a:r>
                      <a:r>
                        <a:rPr lang="en-US" sz="2000" b="0" i="0" u="none" strike="noStrike" dirty="0">
                          <a:solidFill>
                            <a:srgbClr val="000000"/>
                          </a:solidFill>
                          <a:latin typeface="Calibri"/>
                        </a:rPr>
                        <a:t>I ACT TO HONOR God thru diligence </a:t>
                      </a:r>
                      <a:endParaRPr lang="en-US" sz="2000" b="0" i="0" u="none" strike="noStrike" dirty="0" smtClean="0">
                        <a:solidFill>
                          <a:srgbClr val="000000"/>
                        </a:solidFill>
                        <a:latin typeface="Calibri"/>
                      </a:endParaRPr>
                    </a:p>
                    <a:p>
                      <a:pPr algn="l" fontAlgn="b"/>
                      <a:r>
                        <a:rPr lang="en-US" sz="2000" b="0" i="0" u="none" strike="noStrike" dirty="0" smtClean="0">
                          <a:solidFill>
                            <a:srgbClr val="000000"/>
                          </a:solidFill>
                          <a:latin typeface="Calibri"/>
                        </a:rPr>
                        <a:t>  Holmes warns…(Cultism </a:t>
                      </a:r>
                      <a:r>
                        <a:rPr lang="en-US" sz="2000" b="1" dirty="0" smtClean="0"/>
                        <a:t>Vs</a:t>
                      </a:r>
                      <a:r>
                        <a:rPr lang="en-US" sz="2000" dirty="0" smtClean="0"/>
                        <a:t>.</a:t>
                      </a:r>
                      <a:r>
                        <a:rPr lang="en-US" sz="2000" b="0" i="0" u="none" strike="noStrike" dirty="0" smtClean="0">
                          <a:solidFill>
                            <a:srgbClr val="000000"/>
                          </a:solidFill>
                          <a:latin typeface="Calibri"/>
                        </a:rPr>
                        <a:t> </a:t>
                      </a:r>
                      <a:r>
                        <a:rPr lang="en-US" sz="2000" b="0" i="0" u="none" strike="noStrike" dirty="0">
                          <a:solidFill>
                            <a:srgbClr val="000000"/>
                          </a:solidFill>
                          <a:latin typeface="Calibri"/>
                        </a:rPr>
                        <a:t>Schism)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CC"/>
                    </a:solidFill>
                  </a:tcPr>
                </a:tc>
              </a:tr>
              <a:tr h="480187">
                <a:tc>
                  <a:txBody>
                    <a:bodyPr/>
                    <a:lstStyle/>
                    <a:p>
                      <a:pPr algn="ctr" fontAlgn="t"/>
                      <a:r>
                        <a:rPr lang="en-US" sz="2000" b="0" i="1" u="none" strike="noStrike">
                          <a:solidFill>
                            <a:srgbClr val="000000"/>
                          </a:solidFill>
                          <a:latin typeface="Times New Roman"/>
                        </a:rPr>
                        <a:t>Tell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t"/>
                      <a:r>
                        <a:rPr lang="en-US" sz="2000" b="0" i="1" u="none" strike="noStrike">
                          <a:solidFill>
                            <a:srgbClr val="000000"/>
                          </a:solidFill>
                          <a:latin typeface="Times New Roman"/>
                        </a:rPr>
                        <a:t>Understand</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l" fontAlgn="b"/>
                      <a:r>
                        <a:rPr lang="en-US" sz="2000" b="0" i="0" u="none" strike="noStrike" dirty="0">
                          <a:solidFill>
                            <a:srgbClr val="000000"/>
                          </a:solidFill>
                          <a:latin typeface="Calibri"/>
                        </a:rPr>
                        <a:t>T4) Knowledge makes me/part of Gods plan.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CC"/>
                    </a:solidFill>
                  </a:tcPr>
                </a:tc>
              </a:tr>
              <a:tr h="234992">
                <a:tc>
                  <a:txBody>
                    <a:bodyPr/>
                    <a:lstStyle/>
                    <a:p>
                      <a:pPr algn="ctr" fontAlgn="t"/>
                      <a:r>
                        <a:rPr lang="en-US" sz="2000" b="0" i="1" u="none" strike="noStrike">
                          <a:solidFill>
                            <a:srgbClr val="000000"/>
                          </a:solidFill>
                          <a:latin typeface="Times New Roman"/>
                        </a:rPr>
                        <a:t>Control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99"/>
                    </a:solidFill>
                  </a:tcPr>
                </a:tc>
                <a:tc>
                  <a:txBody>
                    <a:bodyPr/>
                    <a:lstStyle/>
                    <a:p>
                      <a:pPr algn="ctr" fontAlgn="t"/>
                      <a:r>
                        <a:rPr lang="en-US" sz="2000" b="0" i="1" u="none" strike="noStrike" dirty="0">
                          <a:solidFill>
                            <a:srgbClr val="000000"/>
                          </a:solidFill>
                          <a:latin typeface="Times New Roman"/>
                        </a:rPr>
                        <a:t>Prepare</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20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69983">
                <a:tc>
                  <a:txBody>
                    <a:bodyPr/>
                    <a:lstStyle/>
                    <a:p>
                      <a:pPr algn="ctr" fontAlgn="t"/>
                      <a:r>
                        <a:rPr lang="en-US" sz="2000" b="1" i="0" u="none" strike="noStrike">
                          <a:solidFill>
                            <a:srgbClr val="000000"/>
                          </a:solidFill>
                          <a:latin typeface="Times New Roman"/>
                        </a:rPr>
                        <a:t>Expressive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CCC"/>
                    </a:solidFill>
                  </a:tcPr>
                </a:tc>
                <a:tc>
                  <a:txBody>
                    <a:bodyPr/>
                    <a:lstStyle/>
                    <a:p>
                      <a:pPr algn="ctr" fontAlgn="t"/>
                      <a:r>
                        <a:rPr lang="en-US" sz="2000" b="1" i="0" u="none" strike="noStrike" dirty="0">
                          <a:solidFill>
                            <a:srgbClr val="000000"/>
                          </a:solidFill>
                          <a:latin typeface="Times New Roman"/>
                        </a:rPr>
                        <a:t>Soil Focus</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CCC"/>
                    </a:solidFill>
                  </a:tcPr>
                </a:tc>
                <a:tc>
                  <a:txBody>
                    <a:bodyPr/>
                    <a:lstStyle/>
                    <a:p>
                      <a:pPr algn="l" fontAlgn="b"/>
                      <a:r>
                        <a:rPr lang="en-US" sz="2000" b="0" i="0" u="none" strike="noStrike" baseline="0" dirty="0" smtClean="0">
                          <a:solidFill>
                            <a:srgbClr val="000000"/>
                          </a:solidFill>
                          <a:latin typeface="Calibri"/>
                        </a:rPr>
                        <a:t>    </a:t>
                      </a:r>
                      <a:r>
                        <a:rPr lang="en-US" sz="2000" b="0" i="0" u="none" strike="noStrike" dirty="0" smtClean="0">
                          <a:solidFill>
                            <a:srgbClr val="000000"/>
                          </a:solidFill>
                          <a:latin typeface="Calibri"/>
                        </a:rPr>
                        <a:t> </a:t>
                      </a:r>
                      <a:r>
                        <a:rPr lang="en-US" sz="2000" b="0" i="0" u="none" strike="noStrike" dirty="0">
                          <a:solidFill>
                            <a:srgbClr val="000000"/>
                          </a:solidFill>
                          <a:latin typeface="Calibri"/>
                        </a:rPr>
                        <a:t>I FEEL CONFIDENT KNOWING God thru </a:t>
                      </a:r>
                      <a:r>
                        <a:rPr lang="en-US" sz="2000" b="0" i="0" u="none" strike="noStrike" dirty="0" smtClean="0">
                          <a:solidFill>
                            <a:srgbClr val="000000"/>
                          </a:solidFill>
                          <a:latin typeface="Calibri"/>
                        </a:rPr>
                        <a:t>Scripture    Holmes warns…(Domination </a:t>
                      </a:r>
                      <a:r>
                        <a:rPr lang="en-US" sz="2000" b="1" dirty="0" smtClean="0"/>
                        <a:t>Vs</a:t>
                      </a:r>
                      <a:r>
                        <a:rPr lang="en-US" sz="2000" dirty="0" smtClean="0"/>
                        <a:t>.</a:t>
                      </a:r>
                      <a:r>
                        <a:rPr lang="en-US" sz="2000" b="0" i="0" u="none" strike="noStrike" dirty="0" smtClean="0">
                          <a:solidFill>
                            <a:srgbClr val="000000"/>
                          </a:solidFill>
                          <a:latin typeface="Calibri"/>
                        </a:rPr>
                        <a:t> </a:t>
                      </a:r>
                      <a:r>
                        <a:rPr lang="en-US" sz="2000" b="0" i="0" u="none" strike="noStrike" dirty="0">
                          <a:solidFill>
                            <a:srgbClr val="000000"/>
                          </a:solidFill>
                          <a:latin typeface="Calibri"/>
                        </a:rPr>
                        <a:t>Delusion)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r>
              <a:tr h="472684">
                <a:tc>
                  <a:txBody>
                    <a:bodyPr/>
                    <a:lstStyle/>
                    <a:p>
                      <a:pPr algn="ctr" fontAlgn="t"/>
                      <a:r>
                        <a:rPr lang="en-US" sz="2000" b="0" i="1" u="none" strike="noStrike">
                          <a:solidFill>
                            <a:srgbClr val="000000"/>
                          </a:solidFill>
                          <a:latin typeface="Times New Roman"/>
                        </a:rPr>
                        <a:t>Tell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CC"/>
                    </a:solidFill>
                  </a:tcPr>
                </a:tc>
                <a:tc>
                  <a:txBody>
                    <a:bodyPr/>
                    <a:lstStyle/>
                    <a:p>
                      <a:pPr algn="ctr" fontAlgn="t"/>
                      <a:r>
                        <a:rPr lang="en-US" sz="2000" b="0" i="1" u="none" strike="noStrike" dirty="0">
                          <a:solidFill>
                            <a:srgbClr val="000000"/>
                          </a:solidFill>
                          <a:latin typeface="Times New Roman"/>
                        </a:rPr>
                        <a:t>Understand</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CCCC"/>
                    </a:solidFill>
                  </a:tcPr>
                </a:tc>
                <a:tc>
                  <a:txBody>
                    <a:bodyPr/>
                    <a:lstStyle/>
                    <a:p>
                      <a:pPr algn="l" fontAlgn="b"/>
                      <a:r>
                        <a:rPr lang="en-US" sz="2000" b="0" i="0" u="none" strike="noStrike" dirty="0" smtClean="0">
                          <a:solidFill>
                            <a:srgbClr val="000000"/>
                          </a:solidFill>
                          <a:latin typeface="Calibri"/>
                        </a:rPr>
                        <a:t>T2</a:t>
                      </a:r>
                      <a:r>
                        <a:rPr lang="en-US" sz="2000" b="0" i="0" u="none" strike="noStrike" dirty="0">
                          <a:solidFill>
                            <a:srgbClr val="000000"/>
                          </a:solidFill>
                          <a:latin typeface="Calibri"/>
                        </a:rPr>
                        <a:t>) Choices make me/a child of God.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DDDC"/>
                    </a:solidFill>
                  </a:tcPr>
                </a:tc>
              </a:tr>
              <a:tr h="234992">
                <a:tc>
                  <a:txBody>
                    <a:bodyPr/>
                    <a:lstStyle/>
                    <a:p>
                      <a:pPr algn="ctr" fontAlgn="t"/>
                      <a:r>
                        <a:rPr lang="en-US" sz="2000" b="0" i="1" u="none" strike="noStrike">
                          <a:solidFill>
                            <a:srgbClr val="000000"/>
                          </a:solidFill>
                          <a:latin typeface="Times New Roman"/>
                        </a:rPr>
                        <a:t>Emote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CCC"/>
                    </a:solidFill>
                  </a:tcPr>
                </a:tc>
                <a:tc>
                  <a:txBody>
                    <a:bodyPr/>
                    <a:lstStyle/>
                    <a:p>
                      <a:pPr algn="ctr" fontAlgn="t"/>
                      <a:r>
                        <a:rPr lang="en-US" sz="2000" b="0" i="1" u="none" strike="noStrike" dirty="0">
                          <a:solidFill>
                            <a:srgbClr val="000000"/>
                          </a:solidFill>
                          <a:latin typeface="Times New Roman"/>
                        </a:rPr>
                        <a:t>Recognize</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CCC"/>
                    </a:solidFill>
                  </a:tcPr>
                </a:tc>
                <a:tc>
                  <a:txBody>
                    <a:bodyPr/>
                    <a:lstStyle/>
                    <a:p>
                      <a:pPr algn="l" fontAlgn="b"/>
                      <a:r>
                        <a:rPr lang="en-US" sz="20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69983">
                <a:tc>
                  <a:txBody>
                    <a:bodyPr/>
                    <a:lstStyle/>
                    <a:p>
                      <a:pPr algn="ctr" fontAlgn="t"/>
                      <a:r>
                        <a:rPr lang="en-US" sz="2000" b="1" i="0" u="none" strike="noStrike">
                          <a:solidFill>
                            <a:srgbClr val="000000"/>
                          </a:solidFill>
                          <a:latin typeface="Times New Roman"/>
                        </a:rPr>
                        <a:t>Amiable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9FF99"/>
                    </a:solidFill>
                  </a:tcPr>
                </a:tc>
                <a:tc>
                  <a:txBody>
                    <a:bodyPr/>
                    <a:lstStyle/>
                    <a:p>
                      <a:pPr algn="ctr" fontAlgn="t"/>
                      <a:r>
                        <a:rPr lang="en-US" sz="2000" b="1" i="0" u="none" strike="noStrike" dirty="0">
                          <a:solidFill>
                            <a:srgbClr val="000000"/>
                          </a:solidFill>
                          <a:latin typeface="Times New Roman"/>
                        </a:rPr>
                        <a:t>Seasonal  Focus</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9FF99"/>
                    </a:solidFill>
                  </a:tcPr>
                </a:tc>
                <a:tc>
                  <a:txBody>
                    <a:bodyPr/>
                    <a:lstStyle/>
                    <a:p>
                      <a:pPr algn="l" fontAlgn="b"/>
                      <a:r>
                        <a:rPr lang="en-US" sz="2000" b="0" i="0" u="none" strike="noStrike" baseline="0" dirty="0" smtClean="0">
                          <a:solidFill>
                            <a:srgbClr val="000000"/>
                          </a:solidFill>
                          <a:latin typeface="Calibri"/>
                        </a:rPr>
                        <a:t>     </a:t>
                      </a:r>
                      <a:r>
                        <a:rPr lang="en-US" sz="2000" b="0" i="0" u="none" strike="noStrike" dirty="0" smtClean="0">
                          <a:solidFill>
                            <a:srgbClr val="000000"/>
                          </a:solidFill>
                          <a:latin typeface="Calibri"/>
                        </a:rPr>
                        <a:t> </a:t>
                      </a:r>
                      <a:r>
                        <a:rPr lang="en-US" sz="2000" b="0" i="0" u="none" strike="noStrike" dirty="0">
                          <a:solidFill>
                            <a:srgbClr val="000000"/>
                          </a:solidFill>
                          <a:latin typeface="Calibri"/>
                        </a:rPr>
                        <a:t>I HOPE TO HONOR God thru service </a:t>
                      </a:r>
                      <a:r>
                        <a:rPr lang="en-US" sz="2000" b="0" i="0" u="none" strike="noStrike" dirty="0" smtClean="0">
                          <a:solidFill>
                            <a:srgbClr val="000000"/>
                          </a:solidFill>
                          <a:latin typeface="Calibri"/>
                        </a:rPr>
                        <a:t>                   Holmes warns…(Martyrdom </a:t>
                      </a:r>
                      <a:r>
                        <a:rPr lang="en-US" sz="2000" b="1" dirty="0" smtClean="0"/>
                        <a:t>Vs</a:t>
                      </a:r>
                      <a:r>
                        <a:rPr lang="en-US" sz="2000" dirty="0" smtClean="0"/>
                        <a:t>.</a:t>
                      </a:r>
                      <a:r>
                        <a:rPr lang="en-US" sz="2000" b="0" i="0" u="none" strike="noStrike" dirty="0" smtClean="0">
                          <a:solidFill>
                            <a:srgbClr val="000000"/>
                          </a:solidFill>
                          <a:latin typeface="Calibri"/>
                        </a:rPr>
                        <a:t> </a:t>
                      </a:r>
                      <a:r>
                        <a:rPr lang="en-US" sz="2000" b="0" i="0" u="none" strike="noStrike" dirty="0">
                          <a:solidFill>
                            <a:srgbClr val="000000"/>
                          </a:solidFill>
                          <a:latin typeface="Calibri"/>
                        </a:rPr>
                        <a:t>Persecution)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7E4BC"/>
                    </a:solidFill>
                  </a:tcPr>
                </a:tc>
              </a:tr>
              <a:tr h="495193">
                <a:tc>
                  <a:txBody>
                    <a:bodyPr/>
                    <a:lstStyle/>
                    <a:p>
                      <a:pPr algn="ctr" fontAlgn="t"/>
                      <a:r>
                        <a:rPr lang="en-US" sz="2000" b="0" i="0" u="none" strike="noStrike">
                          <a:solidFill>
                            <a:srgbClr val="000000"/>
                          </a:solidFill>
                          <a:latin typeface="Times New Roman"/>
                        </a:rPr>
                        <a:t>Ask</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99FF99"/>
                    </a:solidFill>
                  </a:tcPr>
                </a:tc>
                <a:tc>
                  <a:txBody>
                    <a:bodyPr/>
                    <a:lstStyle/>
                    <a:p>
                      <a:pPr algn="ctr" fontAlgn="t"/>
                      <a:r>
                        <a:rPr lang="en-US" sz="2000" b="0" i="1" u="none" strike="noStrike" dirty="0">
                          <a:solidFill>
                            <a:srgbClr val="000000"/>
                          </a:solidFill>
                          <a:latin typeface="Times New Roman"/>
                        </a:rPr>
                        <a:t>Ascertain</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9FF99"/>
                    </a:solidFill>
                  </a:tcPr>
                </a:tc>
                <a:tc>
                  <a:txBody>
                    <a:bodyPr/>
                    <a:lstStyle/>
                    <a:p>
                      <a:pPr algn="l" fontAlgn="b"/>
                      <a:r>
                        <a:rPr lang="en-US" sz="2000" b="0" i="0" u="none" strike="noStrike" dirty="0">
                          <a:solidFill>
                            <a:srgbClr val="000000"/>
                          </a:solidFill>
                          <a:latin typeface="Calibri"/>
                        </a:rPr>
                        <a:t>T3) Choices make me/part of Gods plan.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7E4BC"/>
                    </a:solidFill>
                  </a:tcPr>
                </a:tc>
              </a:tr>
              <a:tr h="234992">
                <a:tc>
                  <a:txBody>
                    <a:bodyPr/>
                    <a:lstStyle/>
                    <a:p>
                      <a:pPr algn="ctr" fontAlgn="t"/>
                      <a:r>
                        <a:rPr lang="en-US" sz="2000" b="0" i="0" u="none" strike="noStrike">
                          <a:solidFill>
                            <a:srgbClr val="000000"/>
                          </a:solidFill>
                          <a:latin typeface="Times New Roman"/>
                        </a:rPr>
                        <a:t>Emote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99FF99"/>
                    </a:solidFill>
                  </a:tcPr>
                </a:tc>
                <a:tc>
                  <a:txBody>
                    <a:bodyPr/>
                    <a:lstStyle/>
                    <a:p>
                      <a:pPr algn="ctr" fontAlgn="t"/>
                      <a:r>
                        <a:rPr lang="en-US" sz="2000" b="0" i="1" u="none" strike="noStrike" dirty="0">
                          <a:solidFill>
                            <a:srgbClr val="000000"/>
                          </a:solidFill>
                          <a:latin typeface="Times New Roman"/>
                        </a:rPr>
                        <a:t>Recognize</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99FF99"/>
                    </a:solidFill>
                  </a:tcPr>
                </a:tc>
                <a:tc>
                  <a:txBody>
                    <a:bodyPr/>
                    <a:lstStyle/>
                    <a:p>
                      <a:pPr algn="l" fontAlgn="b"/>
                      <a:r>
                        <a:rPr lang="en-US" sz="20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609336">
                <a:tc>
                  <a:txBody>
                    <a:bodyPr/>
                    <a:lstStyle/>
                    <a:p>
                      <a:pPr algn="ctr" fontAlgn="t"/>
                      <a:r>
                        <a:rPr lang="en-US" sz="2000" b="1" i="0" u="none" strike="noStrike">
                          <a:solidFill>
                            <a:srgbClr val="000000"/>
                          </a:solidFill>
                          <a:latin typeface="Times New Roman"/>
                        </a:rPr>
                        <a:t>Analytical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CCFF"/>
                    </a:solidFill>
                  </a:tcPr>
                </a:tc>
                <a:tc>
                  <a:txBody>
                    <a:bodyPr/>
                    <a:lstStyle/>
                    <a:p>
                      <a:pPr algn="ctr" fontAlgn="t"/>
                      <a:r>
                        <a:rPr lang="en-US" sz="2000" b="1" i="0" u="none" strike="noStrike" dirty="0">
                          <a:solidFill>
                            <a:srgbClr val="000000"/>
                          </a:solidFill>
                          <a:latin typeface="Times New Roman"/>
                        </a:rPr>
                        <a:t>Threats  Focus</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CCFF"/>
                    </a:solidFill>
                  </a:tcPr>
                </a:tc>
                <a:tc>
                  <a:txBody>
                    <a:bodyPr/>
                    <a:lstStyle/>
                    <a:p>
                      <a:pPr algn="l" fontAlgn="b"/>
                      <a:r>
                        <a:rPr lang="en-US" sz="2000" b="0" i="0" u="none" strike="noStrike" dirty="0" smtClean="0">
                          <a:solidFill>
                            <a:srgbClr val="000000"/>
                          </a:solidFill>
                          <a:latin typeface="Calibri"/>
                        </a:rPr>
                        <a:t> </a:t>
                      </a:r>
                      <a:r>
                        <a:rPr lang="en-US" sz="2000" b="0" i="0" u="none" strike="noStrike" dirty="0">
                          <a:solidFill>
                            <a:srgbClr val="000000"/>
                          </a:solidFill>
                          <a:latin typeface="Calibri"/>
                        </a:rPr>
                        <a:t>I STRIVE TO UNDERSTAND God thru discernment </a:t>
                      </a:r>
                      <a:r>
                        <a:rPr lang="en-US" sz="2000" b="0" i="0" u="none" strike="noStrike" dirty="0" smtClean="0">
                          <a:solidFill>
                            <a:srgbClr val="000000"/>
                          </a:solidFill>
                          <a:latin typeface="Calibri"/>
                        </a:rPr>
                        <a:t> Holmes warns…(Crusader </a:t>
                      </a:r>
                      <a:r>
                        <a:rPr lang="en-US" sz="2000" b="1" dirty="0" smtClean="0"/>
                        <a:t>Vs</a:t>
                      </a:r>
                      <a:r>
                        <a:rPr lang="en-US" sz="2000" dirty="0" smtClean="0"/>
                        <a:t>.</a:t>
                      </a:r>
                      <a:r>
                        <a:rPr lang="en-US" sz="2000" b="0" i="0" u="none" strike="noStrike" dirty="0" smtClean="0">
                          <a:solidFill>
                            <a:srgbClr val="000000"/>
                          </a:solidFill>
                          <a:latin typeface="Calibri"/>
                        </a:rPr>
                        <a:t> </a:t>
                      </a:r>
                      <a:r>
                        <a:rPr lang="en-US" sz="2000" b="0" i="0" u="none" strike="noStrike" dirty="0" err="1" smtClean="0">
                          <a:solidFill>
                            <a:srgbClr val="000000"/>
                          </a:solidFill>
                          <a:latin typeface="Calibri"/>
                        </a:rPr>
                        <a:t>Kierarchy</a:t>
                      </a:r>
                      <a:r>
                        <a:rPr lang="en-US" sz="2000" b="0" i="0" u="none" strike="noStrike" dirty="0" smtClean="0">
                          <a:solidFill>
                            <a:srgbClr val="000000"/>
                          </a:solidFill>
                          <a:latin typeface="Calibri"/>
                        </a:rPr>
                        <a:t>)</a:t>
                      </a:r>
                      <a:endParaRPr lang="en-US" sz="20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r>
              <a:tr h="412660">
                <a:tc>
                  <a:txBody>
                    <a:bodyPr/>
                    <a:lstStyle/>
                    <a:p>
                      <a:pPr algn="ctr" fontAlgn="t"/>
                      <a:r>
                        <a:rPr lang="en-US" sz="2000" b="0" i="0" u="none" strike="noStrike">
                          <a:solidFill>
                            <a:srgbClr val="000000"/>
                          </a:solidFill>
                          <a:latin typeface="Times New Roman"/>
                        </a:rPr>
                        <a:t>Ask</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CCCFF"/>
                    </a:solidFill>
                  </a:tcPr>
                </a:tc>
                <a:tc>
                  <a:txBody>
                    <a:bodyPr/>
                    <a:lstStyle/>
                    <a:p>
                      <a:pPr algn="ctr" fontAlgn="t"/>
                      <a:r>
                        <a:rPr lang="en-US" sz="2000" b="0" i="1" u="none" strike="noStrike" dirty="0">
                          <a:solidFill>
                            <a:srgbClr val="000000"/>
                          </a:solidFill>
                          <a:latin typeface="Times New Roman"/>
                        </a:rPr>
                        <a:t>Ascertain</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CFF"/>
                    </a:solidFill>
                  </a:tcPr>
                </a:tc>
                <a:tc>
                  <a:txBody>
                    <a:bodyPr/>
                    <a:lstStyle/>
                    <a:p>
                      <a:pPr algn="l" fontAlgn="b"/>
                      <a:r>
                        <a:rPr lang="en-US" sz="2000" b="0" i="0" u="none" strike="noStrike" dirty="0">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34992">
                <a:tc>
                  <a:txBody>
                    <a:bodyPr/>
                    <a:lstStyle/>
                    <a:p>
                      <a:pPr algn="ctr" fontAlgn="t"/>
                      <a:r>
                        <a:rPr lang="en-US" sz="2000" b="0" i="0" u="none" strike="noStrike">
                          <a:solidFill>
                            <a:srgbClr val="000000"/>
                          </a:solidFill>
                          <a:latin typeface="Times New Roman"/>
                        </a:rPr>
                        <a:t>Control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CCCFF"/>
                    </a:solidFill>
                  </a:tcPr>
                </a:tc>
                <a:tc>
                  <a:txBody>
                    <a:bodyPr/>
                    <a:lstStyle/>
                    <a:p>
                      <a:pPr algn="ctr" fontAlgn="t"/>
                      <a:r>
                        <a:rPr lang="en-US" sz="2000" b="0" i="1" u="none" strike="noStrike" dirty="0">
                          <a:solidFill>
                            <a:srgbClr val="000000"/>
                          </a:solidFill>
                          <a:latin typeface="Times New Roman"/>
                        </a:rPr>
                        <a:t>Prepare</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CCCFF"/>
                    </a:solidFill>
                  </a:tcPr>
                </a:tc>
                <a:tc>
                  <a:txBody>
                    <a:bodyPr/>
                    <a:lstStyle/>
                    <a:p>
                      <a:pPr algn="l" fontAlgn="b"/>
                      <a:r>
                        <a:rPr lang="en-US" sz="2000" b="0" i="0" u="none" strike="noStrike" smtClean="0">
                          <a:solidFill>
                            <a:srgbClr val="000000"/>
                          </a:solidFill>
                          <a:latin typeface="Calibri"/>
                        </a:rPr>
                        <a:t>T1) </a:t>
                      </a:r>
                      <a:r>
                        <a:rPr lang="en-US" sz="2000" b="0" i="0" u="none" strike="noStrike" dirty="0">
                          <a:solidFill>
                            <a:srgbClr val="000000"/>
                          </a:solidFill>
                          <a:latin typeface="Calibri"/>
                        </a:rPr>
                        <a:t>Knowledge makes me/a child of God.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r>
              <a:tr h="105746">
                <a:tc>
                  <a:txBody>
                    <a:bodyPr/>
                    <a:lstStyle/>
                    <a:p>
                      <a:pPr algn="ctr" fontAlgn="t"/>
                      <a:r>
                        <a:rPr lang="en-US" sz="900" b="0" i="0" u="none" strike="noStrike">
                          <a:solidFill>
                            <a:srgbClr val="000000"/>
                          </a:solidFill>
                          <a:latin typeface="Times New Roman"/>
                        </a:rPr>
                        <a:t> </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CCCCFF"/>
                    </a:solidFill>
                  </a:tcPr>
                </a:tc>
                <a:tc>
                  <a:txBody>
                    <a:bodyPr/>
                    <a:lstStyle/>
                    <a:p>
                      <a:pPr algn="ctr" fontAlgn="t"/>
                      <a:r>
                        <a:rPr lang="en-US" sz="900" b="0" i="0" u="none" strike="noStrike" dirty="0">
                          <a:solidFill>
                            <a:srgbClr val="000000"/>
                          </a:solidFill>
                          <a:latin typeface="Times New Roman"/>
                        </a:rPr>
                        <a:t> </a:t>
                      </a:r>
                    </a:p>
                  </a:txBody>
                  <a:tcPr marL="0" marR="0" marT="0" marB="0">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CCFF"/>
                    </a:solidFill>
                  </a:tcPr>
                </a:tc>
                <a:tc>
                  <a:txBody>
                    <a:bodyPr/>
                    <a:lstStyle/>
                    <a:p>
                      <a:pPr algn="l" fontAlgn="b"/>
                      <a:r>
                        <a:rPr lang="en-US" sz="8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056">
                <a:tc>
                  <a:txBody>
                    <a:bodyPr/>
                    <a:lstStyle/>
                    <a:p>
                      <a:pPr algn="l" fontAlgn="b"/>
                      <a:r>
                        <a:rPr lang="en-US" sz="800" b="0" i="0" u="none" strike="noStrike">
                          <a:solidFill>
                            <a:srgbClr val="000000"/>
                          </a:solidFill>
                          <a:latin typeface="Arial"/>
                        </a:rPr>
                        <a:t> </a:t>
                      </a: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r>
              <a:tr h="144056">
                <a:tc>
                  <a:txBody>
                    <a:bodyPr/>
                    <a:lstStyle/>
                    <a:p>
                      <a:pPr algn="l" fontAlgn="b"/>
                      <a:endParaRPr lang="en-US" sz="8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latin typeface="Calibri"/>
                      </a:endParaRPr>
                    </a:p>
                  </a:txBody>
                  <a:tcPr marL="0" marR="0" marT="0" marB="0" anchor="b">
                    <a:lnL>
                      <a:noFill/>
                    </a:lnL>
                    <a:lnR>
                      <a:noFill/>
                    </a:lnR>
                    <a:lnT>
                      <a:noFill/>
                    </a:lnT>
                    <a:lnB>
                      <a:noFill/>
                    </a:lnB>
                  </a:tcPr>
                </a:tc>
              </a:tr>
              <a:tr h="144056">
                <a:tc>
                  <a:txBody>
                    <a:bodyPr/>
                    <a:lstStyle/>
                    <a:p>
                      <a:pPr algn="l" fontAlgn="b"/>
                      <a:endParaRPr lang="en-US" sz="8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latin typeface="Calibri"/>
                      </a:endParaRPr>
                    </a:p>
                  </a:txBody>
                  <a:tcPr marL="0" marR="0" marT="0" marB="0" anchor="b">
                    <a:lnL>
                      <a:noFill/>
                    </a:lnL>
                    <a:lnR>
                      <a:noFill/>
                    </a:lnR>
                    <a:lnT>
                      <a:noFill/>
                    </a:lnT>
                    <a:lnB>
                      <a:noFill/>
                    </a:lnB>
                  </a:tcPr>
                </a:tc>
              </a:tr>
              <a:tr h="144056">
                <a:tc>
                  <a:txBody>
                    <a:bodyPr/>
                    <a:lstStyle/>
                    <a:p>
                      <a:pPr algn="l" fontAlgn="b"/>
                      <a:r>
                        <a:rPr lang="en-US" sz="800" b="0" i="0" u="none" strike="noStrike">
                          <a:solidFill>
                            <a:srgbClr val="000000"/>
                          </a:solidFill>
                          <a:latin typeface="Calibri"/>
                        </a:rPr>
                        <a:t> </a:t>
                      </a: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sp>
        <p:nvSpPr>
          <p:cNvPr id="9" name="Content Placeholder 2"/>
          <p:cNvSpPr>
            <a:spLocks noGrp="1"/>
          </p:cNvSpPr>
          <p:nvPr>
            <p:ph idx="1"/>
          </p:nvPr>
        </p:nvSpPr>
        <p:spPr>
          <a:xfrm>
            <a:off x="7086600" y="1219200"/>
            <a:ext cx="1600200" cy="457200"/>
          </a:xfrm>
          <a:ln>
            <a:solidFill>
              <a:schemeClr val="accent1">
                <a:satMod val="150000"/>
              </a:schemeClr>
            </a:solidFill>
          </a:ln>
        </p:spPr>
        <p:txBody>
          <a:bodyPr>
            <a:normAutofit fontScale="70000" lnSpcReduction="20000"/>
          </a:bodyPr>
          <a:lstStyle/>
          <a:p>
            <a:pPr>
              <a:buNone/>
            </a:pPr>
            <a:r>
              <a:rPr lang="en-US" b="1" dirty="0" smtClean="0">
                <a:solidFill>
                  <a:srgbClr val="000000"/>
                </a:solidFill>
                <a:latin typeface="Times New Roman"/>
              </a:rPr>
              <a:t>Missionary</a:t>
            </a:r>
            <a:endParaRPr lang="en-US" dirty="0"/>
          </a:p>
        </p:txBody>
      </p:sp>
      <p:sp>
        <p:nvSpPr>
          <p:cNvPr id="10" name="Content Placeholder 2"/>
          <p:cNvSpPr txBox="1">
            <a:spLocks/>
          </p:cNvSpPr>
          <p:nvPr/>
        </p:nvSpPr>
        <p:spPr>
          <a:xfrm>
            <a:off x="7543800" y="5638800"/>
            <a:ext cx="990600" cy="381000"/>
          </a:xfrm>
          <a:prstGeom prst="rect">
            <a:avLst/>
          </a:prstGeom>
          <a:ln>
            <a:solidFill>
              <a:schemeClr val="accent1"/>
            </a:solidFill>
          </a:ln>
        </p:spPr>
        <p:txBody>
          <a:bodyPr vert="horz" lIns="182880" tIns="91440">
            <a:normAutofit fontScale="70000" lnSpcReduction="20000"/>
          </a:bodyPr>
          <a:lstStyle/>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en-US" sz="2800" b="1" i="0" u="none" strike="noStrike" kern="1200" cap="none" spc="0" normalizeH="0" baseline="0" noProof="0" dirty="0" smtClean="0">
                <a:ln>
                  <a:noFill/>
                </a:ln>
                <a:solidFill>
                  <a:srgbClr val="000000"/>
                </a:solidFill>
                <a:effectLst/>
                <a:uLnTx/>
                <a:uFillTx/>
                <a:latin typeface="Times New Roman"/>
                <a:ea typeface="+mn-ea"/>
                <a:cs typeface="+mn-cs"/>
              </a:rPr>
              <a:t>Monk</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Content Placeholder 2"/>
          <p:cNvSpPr txBox="1">
            <a:spLocks/>
          </p:cNvSpPr>
          <p:nvPr/>
        </p:nvSpPr>
        <p:spPr>
          <a:xfrm>
            <a:off x="7315200" y="4419600"/>
            <a:ext cx="1371600" cy="381000"/>
          </a:xfrm>
          <a:prstGeom prst="rect">
            <a:avLst/>
          </a:prstGeom>
          <a:ln>
            <a:solidFill>
              <a:schemeClr val="accent1"/>
            </a:solidFill>
          </a:ln>
        </p:spPr>
        <p:txBody>
          <a:bodyPr vert="horz" lIns="182880" tIns="91440">
            <a:normAutofit fontScale="70000" lnSpcReduction="20000"/>
          </a:bodyPr>
          <a:lstStyle/>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en-US" sz="2800" b="1" i="0" u="none" strike="noStrike" kern="1200" cap="none" spc="0" normalizeH="0" baseline="0" noProof="0" dirty="0" smtClean="0">
                <a:ln>
                  <a:noFill/>
                </a:ln>
                <a:solidFill>
                  <a:srgbClr val="000000"/>
                </a:solidFill>
                <a:effectLst/>
                <a:uLnTx/>
                <a:uFillTx/>
                <a:latin typeface="Times New Roman"/>
                <a:ea typeface="+mn-ea"/>
                <a:cs typeface="+mn-cs"/>
              </a:rPr>
              <a:t>Chaplain</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Content Placeholder 2"/>
          <p:cNvSpPr txBox="1">
            <a:spLocks/>
          </p:cNvSpPr>
          <p:nvPr/>
        </p:nvSpPr>
        <p:spPr>
          <a:xfrm>
            <a:off x="7391400" y="2819400"/>
            <a:ext cx="1295400" cy="381000"/>
          </a:xfrm>
          <a:prstGeom prst="rect">
            <a:avLst/>
          </a:prstGeom>
          <a:ln>
            <a:solidFill>
              <a:schemeClr val="accent1"/>
            </a:solidFill>
          </a:ln>
        </p:spPr>
        <p:txBody>
          <a:bodyPr vert="horz" lIns="182880" tIns="91440">
            <a:normAutofit fontScale="70000" lnSpcReduction="20000"/>
          </a:bodyPr>
          <a:lstStyle/>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lang="en-US" sz="2800" b="1" dirty="0" smtClean="0">
                <a:solidFill>
                  <a:srgbClr val="000000"/>
                </a:solidFill>
                <a:latin typeface="Times New Roman"/>
              </a:rPr>
              <a:t>Minister</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183880" cy="914400"/>
          </a:xfrm>
        </p:spPr>
        <p:txBody>
          <a:bodyPr>
            <a:normAutofit/>
          </a:bodyPr>
          <a:lstStyle/>
          <a:p>
            <a:r>
              <a:rPr lang="en-US" sz="2400" dirty="0" smtClean="0"/>
              <a:t>Social Styles Review </a:t>
            </a:r>
            <a:r>
              <a:rPr lang="en-US" u="sng" dirty="0" smtClean="0"/>
              <a:t>Assertiveness</a:t>
            </a:r>
            <a:endParaRPr lang="en-US" dirty="0"/>
          </a:p>
        </p:txBody>
      </p:sp>
      <p:sp>
        <p:nvSpPr>
          <p:cNvPr id="3" name="Content Placeholder 2"/>
          <p:cNvSpPr>
            <a:spLocks noGrp="1"/>
          </p:cNvSpPr>
          <p:nvPr>
            <p:ph idx="1"/>
          </p:nvPr>
        </p:nvSpPr>
        <p:spPr>
          <a:xfrm>
            <a:off x="304800" y="1371600"/>
            <a:ext cx="8183880" cy="4724400"/>
          </a:xfrm>
        </p:spPr>
        <p:txBody>
          <a:bodyPr>
            <a:normAutofit fontScale="92500" lnSpcReduction="20000"/>
          </a:bodyPr>
          <a:lstStyle/>
          <a:p>
            <a:pPr>
              <a:buNone/>
            </a:pPr>
            <a:endParaRPr lang="en-US" u="sng" dirty="0" smtClean="0"/>
          </a:p>
          <a:p>
            <a:pPr>
              <a:buNone/>
            </a:pPr>
            <a:r>
              <a:rPr lang="en-US" dirty="0" smtClean="0"/>
              <a:t>The degree to which a person is seen as trying to influence others’ decisions.  </a:t>
            </a:r>
          </a:p>
          <a:p>
            <a:pPr>
              <a:buNone/>
            </a:pPr>
            <a:endParaRPr lang="en-US" dirty="0" smtClean="0"/>
          </a:p>
          <a:p>
            <a:pPr>
              <a:buNone/>
            </a:pPr>
            <a:r>
              <a:rPr lang="en-US" dirty="0" smtClean="0"/>
              <a:t>This behavior is described on the grid as a continuum </a:t>
            </a:r>
            <a:r>
              <a:rPr lang="en-US" u="sng" dirty="0" smtClean="0"/>
              <a:t>between</a:t>
            </a:r>
            <a:r>
              <a:rPr lang="en-US" dirty="0" smtClean="0"/>
              <a:t> “asking” and “telling” activities.  </a:t>
            </a:r>
          </a:p>
          <a:p>
            <a:pPr>
              <a:buNone/>
            </a:pPr>
            <a:r>
              <a:rPr lang="en-US" dirty="0" smtClean="0"/>
              <a:t>Adjectives describing “telling” behaviors are “demanding,” “aggressive,” “willing to take a stand,” or “forceful”.  </a:t>
            </a:r>
          </a:p>
          <a:p>
            <a:pPr>
              <a:buNone/>
            </a:pPr>
            <a:endParaRPr lang="en-US" dirty="0" smtClean="0"/>
          </a:p>
          <a:p>
            <a:pPr>
              <a:buNone/>
            </a:pPr>
            <a:r>
              <a:rPr lang="en-US" dirty="0" smtClean="0"/>
              <a:t>Adjectives describing “asking” behaviors are “unassuming,” “quiet,” or “contented”.</a:t>
            </a:r>
          </a:p>
          <a:p>
            <a:endParaRPr lang="en-US" dirty="0"/>
          </a:p>
        </p:txBody>
      </p:sp>
      <p:sp>
        <p:nvSpPr>
          <p:cNvPr id="4" name="Footer Placeholder 3"/>
          <p:cNvSpPr>
            <a:spLocks noGrp="1"/>
          </p:cNvSpPr>
          <p:nvPr>
            <p:ph type="ftr" sz="quarter" idx="11"/>
          </p:nvPr>
        </p:nvSpPr>
        <p:spPr/>
        <p:txBody>
          <a:bodyPr/>
          <a:lstStyle/>
          <a:p>
            <a:r>
              <a:rPr lang="en-US" dirty="0" smtClean="0"/>
              <a:t>OU Pastoral Cohort 3/2012</a:t>
            </a:r>
            <a:endParaRPr lang="en-US" dirty="0"/>
          </a:p>
        </p:txBody>
      </p:sp>
      <p:sp>
        <p:nvSpPr>
          <p:cNvPr id="5" name="Slide Number Placeholder 4"/>
          <p:cNvSpPr>
            <a:spLocks noGrp="1"/>
          </p:cNvSpPr>
          <p:nvPr>
            <p:ph type="sldNum" sz="quarter" idx="12"/>
          </p:nvPr>
        </p:nvSpPr>
        <p:spPr/>
        <p:txBody>
          <a:bodyPr/>
          <a:lstStyle/>
          <a:p>
            <a:fld id="{BA987332-FD27-4A3D-8C03-940FF5937DCE}" type="slidenum">
              <a:rPr lang="en-US" smtClean="0"/>
              <a:pPr/>
              <a:t>2</a:t>
            </a:fld>
            <a:endParaRPr lang="en-US"/>
          </a:p>
        </p:txBody>
      </p:sp>
      <p:pic>
        <p:nvPicPr>
          <p:cNvPr id="6" name="Picture 5"/>
          <p:cNvPicPr/>
          <p:nvPr/>
        </p:nvPicPr>
        <p:blipFill>
          <a:blip r:embed="rId2" cstate="print"/>
          <a:srcRect/>
          <a:stretch>
            <a:fillRect/>
          </a:stretch>
        </p:blipFill>
        <p:spPr bwMode="auto">
          <a:xfrm>
            <a:off x="8153400" y="6172200"/>
            <a:ext cx="404813" cy="33909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183880" cy="4876800"/>
          </a:xfrm>
        </p:spPr>
        <p:txBody>
          <a:bodyPr>
            <a:normAutofit fontScale="92500" lnSpcReduction="20000"/>
          </a:bodyPr>
          <a:lstStyle/>
          <a:p>
            <a:pPr>
              <a:buNone/>
            </a:pPr>
            <a:r>
              <a:rPr lang="en-US" dirty="0" smtClean="0"/>
              <a:t>The tendency to exhibit or control feelings.  </a:t>
            </a:r>
          </a:p>
          <a:p>
            <a:pPr>
              <a:buNone/>
            </a:pPr>
            <a:endParaRPr lang="en-US" dirty="0" smtClean="0"/>
          </a:p>
          <a:p>
            <a:pPr>
              <a:buNone/>
            </a:pPr>
            <a:r>
              <a:rPr lang="en-US" dirty="0" smtClean="0"/>
              <a:t>The degree of willingness to express feelings is described on the grid as a continuum </a:t>
            </a:r>
            <a:r>
              <a:rPr lang="en-US" u="sng" dirty="0" smtClean="0"/>
              <a:t>between</a:t>
            </a:r>
            <a:r>
              <a:rPr lang="en-US" dirty="0" smtClean="0"/>
              <a:t> “task” behaviors and “people” behaviors.  </a:t>
            </a:r>
          </a:p>
          <a:p>
            <a:pPr>
              <a:buNone/>
            </a:pPr>
            <a:endParaRPr lang="en-US" sz="1200" dirty="0" smtClean="0"/>
          </a:p>
          <a:p>
            <a:pPr>
              <a:buNone/>
            </a:pPr>
            <a:r>
              <a:rPr lang="en-US" dirty="0" smtClean="0"/>
              <a:t>Less responsive people (more task-oriented) can be described as “cautious,” “intellectual,” “precise,” or “serious.” </a:t>
            </a:r>
          </a:p>
          <a:p>
            <a:pPr>
              <a:buNone/>
            </a:pPr>
            <a:endParaRPr lang="en-US" sz="1100" dirty="0" smtClean="0"/>
          </a:p>
          <a:p>
            <a:pPr>
              <a:buNone/>
            </a:pPr>
            <a:r>
              <a:rPr lang="en-US" dirty="0" smtClean="0"/>
              <a:t> More responsive people (more people oriented) can be described using terms like “warm,” “emotional,” “informal,” or “animated.”</a:t>
            </a:r>
          </a:p>
          <a:p>
            <a:endParaRPr lang="en-US" dirty="0"/>
          </a:p>
        </p:txBody>
      </p:sp>
      <p:sp>
        <p:nvSpPr>
          <p:cNvPr id="4" name="Footer Placeholder 3"/>
          <p:cNvSpPr>
            <a:spLocks noGrp="1"/>
          </p:cNvSpPr>
          <p:nvPr>
            <p:ph type="ftr" sz="quarter" idx="11"/>
          </p:nvPr>
        </p:nvSpPr>
        <p:spPr/>
        <p:txBody>
          <a:bodyPr/>
          <a:lstStyle/>
          <a:p>
            <a:r>
              <a:rPr lang="en-US" dirty="0" smtClean="0"/>
              <a:t>OU Pastoral Cohort 3/2012</a:t>
            </a:r>
            <a:endParaRPr lang="en-US" dirty="0"/>
          </a:p>
        </p:txBody>
      </p:sp>
      <p:sp>
        <p:nvSpPr>
          <p:cNvPr id="5" name="Slide Number Placeholder 4"/>
          <p:cNvSpPr>
            <a:spLocks noGrp="1"/>
          </p:cNvSpPr>
          <p:nvPr>
            <p:ph type="sldNum" sz="quarter" idx="12"/>
          </p:nvPr>
        </p:nvSpPr>
        <p:spPr/>
        <p:txBody>
          <a:bodyPr/>
          <a:lstStyle/>
          <a:p>
            <a:fld id="{BA987332-FD27-4A3D-8C03-940FF5937DCE}" type="slidenum">
              <a:rPr lang="en-US" smtClean="0"/>
              <a:pPr/>
              <a:t>3</a:t>
            </a:fld>
            <a:endParaRPr lang="en-US"/>
          </a:p>
        </p:txBody>
      </p:sp>
      <p:sp>
        <p:nvSpPr>
          <p:cNvPr id="6" name="Title 1"/>
          <p:cNvSpPr>
            <a:spLocks noGrp="1"/>
          </p:cNvSpPr>
          <p:nvPr>
            <p:ph type="title"/>
          </p:nvPr>
        </p:nvSpPr>
        <p:spPr>
          <a:xfrm>
            <a:off x="762000" y="228600"/>
            <a:ext cx="8183880" cy="762000"/>
          </a:xfrm>
        </p:spPr>
        <p:txBody>
          <a:bodyPr>
            <a:normAutofit/>
          </a:bodyPr>
          <a:lstStyle/>
          <a:p>
            <a:r>
              <a:rPr lang="en-US" sz="2200" dirty="0" smtClean="0"/>
              <a:t>Social Styles Review </a:t>
            </a:r>
            <a:r>
              <a:rPr lang="en-US" sz="3200" u="sng" dirty="0" smtClean="0"/>
              <a:t>Responsiveness</a:t>
            </a:r>
            <a:endParaRPr lang="en-US" sz="3200" dirty="0"/>
          </a:p>
        </p:txBody>
      </p:sp>
      <p:pic>
        <p:nvPicPr>
          <p:cNvPr id="7" name="Picture 6"/>
          <p:cNvPicPr/>
          <p:nvPr/>
        </p:nvPicPr>
        <p:blipFill>
          <a:blip r:embed="rId2" cstate="print"/>
          <a:srcRect/>
          <a:stretch>
            <a:fillRect/>
          </a:stretch>
        </p:blipFill>
        <p:spPr bwMode="auto">
          <a:xfrm>
            <a:off x="8153400" y="6172200"/>
            <a:ext cx="404813" cy="33909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183880" cy="5638800"/>
          </a:xfrm>
        </p:spPr>
        <p:txBody>
          <a:bodyPr>
            <a:normAutofit fontScale="85000" lnSpcReduction="10000"/>
          </a:bodyPr>
          <a:lstStyle/>
          <a:p>
            <a:r>
              <a:rPr lang="en-US" u="sng" dirty="0" smtClean="0"/>
              <a:t>Analytical</a:t>
            </a:r>
            <a:r>
              <a:rPr lang="en-US" dirty="0" smtClean="0"/>
              <a:t>: (Thinking oriented)  Critical, industrious, indecisive, stuffy, picky, moralistic, orderly, exacting, serious, persistent.</a:t>
            </a:r>
          </a:p>
          <a:p>
            <a:endParaRPr lang="en-US" u="sng" dirty="0" smtClean="0"/>
          </a:p>
          <a:p>
            <a:r>
              <a:rPr lang="en-US" u="sng" dirty="0" smtClean="0"/>
              <a:t>Driving</a:t>
            </a:r>
            <a:r>
              <a:rPr lang="en-US" dirty="0" smtClean="0"/>
              <a:t>:  (Action oriented)  Pushy, severe, strong willed, independent, practical, decisive, efficient, harsh, dominating, tough.</a:t>
            </a:r>
          </a:p>
          <a:p>
            <a:pPr>
              <a:buNone/>
            </a:pPr>
            <a:r>
              <a:rPr lang="en-US" dirty="0" smtClean="0"/>
              <a:t> </a:t>
            </a:r>
          </a:p>
          <a:p>
            <a:r>
              <a:rPr lang="en-US" u="sng" dirty="0" smtClean="0"/>
              <a:t>Amiable</a:t>
            </a:r>
            <a:r>
              <a:rPr lang="en-US" dirty="0" smtClean="0"/>
              <a:t>:  (Relationship oriented)  Conforming, supportive, unsure, respectful, willing, dependable, agreeable, awkward, pliable.</a:t>
            </a:r>
          </a:p>
          <a:p>
            <a:pPr>
              <a:buNone/>
            </a:pPr>
            <a:r>
              <a:rPr lang="en-US" dirty="0" smtClean="0"/>
              <a:t> </a:t>
            </a:r>
          </a:p>
          <a:p>
            <a:r>
              <a:rPr lang="en-US" u="sng" dirty="0" smtClean="0"/>
              <a:t>Expressive</a:t>
            </a:r>
            <a:r>
              <a:rPr lang="en-US" dirty="0" smtClean="0"/>
              <a:t>:  (Intuition oriented)  Manipulative, excitable, ambitious, enthusiastic, dramatic, friendly, egotistical, reacting, undisciplined, stimulating.</a:t>
            </a:r>
          </a:p>
          <a:p>
            <a:endParaRPr lang="en-US" dirty="0"/>
          </a:p>
        </p:txBody>
      </p:sp>
      <p:sp>
        <p:nvSpPr>
          <p:cNvPr id="4" name="Footer Placeholder 3"/>
          <p:cNvSpPr>
            <a:spLocks noGrp="1"/>
          </p:cNvSpPr>
          <p:nvPr>
            <p:ph type="ftr" sz="quarter" idx="11"/>
          </p:nvPr>
        </p:nvSpPr>
        <p:spPr/>
        <p:txBody>
          <a:bodyPr/>
          <a:lstStyle/>
          <a:p>
            <a:r>
              <a:rPr lang="en-US" dirty="0" smtClean="0"/>
              <a:t>OU Pastoral Cohort 3/2012</a:t>
            </a:r>
            <a:endParaRPr lang="en-US" dirty="0"/>
          </a:p>
        </p:txBody>
      </p:sp>
      <p:sp>
        <p:nvSpPr>
          <p:cNvPr id="5" name="Slide Number Placeholder 4"/>
          <p:cNvSpPr>
            <a:spLocks noGrp="1"/>
          </p:cNvSpPr>
          <p:nvPr>
            <p:ph type="sldNum" sz="quarter" idx="12"/>
          </p:nvPr>
        </p:nvSpPr>
        <p:spPr/>
        <p:txBody>
          <a:bodyPr/>
          <a:lstStyle/>
          <a:p>
            <a:fld id="{BA987332-FD27-4A3D-8C03-940FF5937DCE}" type="slidenum">
              <a:rPr lang="en-US" smtClean="0"/>
              <a:pPr/>
              <a:t>4</a:t>
            </a:fld>
            <a:endParaRPr lang="en-US"/>
          </a:p>
        </p:txBody>
      </p:sp>
      <p:pic>
        <p:nvPicPr>
          <p:cNvPr id="6" name="Picture 5"/>
          <p:cNvPicPr/>
          <p:nvPr/>
        </p:nvPicPr>
        <p:blipFill>
          <a:blip r:embed="rId2" cstate="print"/>
          <a:srcRect/>
          <a:stretch>
            <a:fillRect/>
          </a:stretch>
        </p:blipFill>
        <p:spPr bwMode="auto">
          <a:xfrm>
            <a:off x="8153400" y="6172200"/>
            <a:ext cx="404813" cy="33909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183880" cy="5184648"/>
          </a:xfrm>
        </p:spPr>
        <p:txBody>
          <a:bodyPr>
            <a:normAutofit fontScale="77500" lnSpcReduction="20000"/>
          </a:bodyPr>
          <a:lstStyle/>
          <a:p>
            <a:r>
              <a:rPr lang="en-US" u="sng" dirty="0" smtClean="0"/>
              <a:t>Analytical</a:t>
            </a:r>
            <a:r>
              <a:rPr lang="en-US" dirty="0" smtClean="0"/>
              <a:t>:  Slow reaction, maximum effort to organize, less concern for relationships, historical (past) time frame, cautious actions, tend to reject involvement.</a:t>
            </a:r>
          </a:p>
          <a:p>
            <a:pPr>
              <a:buNone/>
            </a:pPr>
            <a:endParaRPr lang="en-US" dirty="0" smtClean="0"/>
          </a:p>
          <a:p>
            <a:r>
              <a:rPr lang="en-US" u="sng" dirty="0" smtClean="0"/>
              <a:t>Driver</a:t>
            </a:r>
            <a:r>
              <a:rPr lang="en-US" dirty="0" smtClean="0"/>
              <a:t>:  Swift reaction, maximum effort to control, minimum concern for caution in relationships, present time frame, direct action, tend to reject inaction.</a:t>
            </a:r>
          </a:p>
          <a:p>
            <a:pPr>
              <a:buNone/>
            </a:pPr>
            <a:endParaRPr lang="en-US" dirty="0" smtClean="0"/>
          </a:p>
          <a:p>
            <a:r>
              <a:rPr lang="en-US" u="sng" dirty="0" smtClean="0"/>
              <a:t>Amiable</a:t>
            </a:r>
            <a:r>
              <a:rPr lang="en-US" dirty="0" smtClean="0"/>
              <a:t>:  Unhurried reaction, maximum effort to relate, minimum concern for effecting change, present time frame, supportive action, tend to reject conflict.</a:t>
            </a:r>
          </a:p>
          <a:p>
            <a:pPr>
              <a:buNone/>
            </a:pPr>
            <a:endParaRPr lang="en-US" dirty="0" smtClean="0"/>
          </a:p>
          <a:p>
            <a:r>
              <a:rPr lang="en-US" u="sng" dirty="0" smtClean="0"/>
              <a:t>Expressive</a:t>
            </a:r>
            <a:r>
              <a:rPr lang="en-US" dirty="0" smtClean="0"/>
              <a:t>:  Rapid reaction, maximum effort to involve, minimum concern for routine, future time frame, impulsive action, tend to reject isolation.</a:t>
            </a:r>
          </a:p>
          <a:p>
            <a:endParaRPr lang="en-US" dirty="0"/>
          </a:p>
        </p:txBody>
      </p:sp>
      <p:sp>
        <p:nvSpPr>
          <p:cNvPr id="4" name="Footer Placeholder 3"/>
          <p:cNvSpPr>
            <a:spLocks noGrp="1"/>
          </p:cNvSpPr>
          <p:nvPr>
            <p:ph type="ftr" sz="quarter" idx="11"/>
          </p:nvPr>
        </p:nvSpPr>
        <p:spPr/>
        <p:txBody>
          <a:bodyPr/>
          <a:lstStyle/>
          <a:p>
            <a:r>
              <a:rPr lang="en-US" dirty="0" smtClean="0"/>
              <a:t>OU Pastoral Cohort 3/2012</a:t>
            </a:r>
            <a:endParaRPr lang="en-US" dirty="0"/>
          </a:p>
        </p:txBody>
      </p:sp>
      <p:sp>
        <p:nvSpPr>
          <p:cNvPr id="5" name="Slide Number Placeholder 4"/>
          <p:cNvSpPr>
            <a:spLocks noGrp="1"/>
          </p:cNvSpPr>
          <p:nvPr>
            <p:ph type="sldNum" sz="quarter" idx="12"/>
          </p:nvPr>
        </p:nvSpPr>
        <p:spPr/>
        <p:txBody>
          <a:bodyPr/>
          <a:lstStyle/>
          <a:p>
            <a:fld id="{BA987332-FD27-4A3D-8C03-940FF5937DCE}" type="slidenum">
              <a:rPr lang="en-US" smtClean="0"/>
              <a:pPr/>
              <a:t>5</a:t>
            </a:fld>
            <a:endParaRPr lang="en-US"/>
          </a:p>
        </p:txBody>
      </p:sp>
      <p:pic>
        <p:nvPicPr>
          <p:cNvPr id="6" name="Picture 5"/>
          <p:cNvPicPr/>
          <p:nvPr/>
        </p:nvPicPr>
        <p:blipFill>
          <a:blip r:embed="rId2" cstate="print"/>
          <a:srcRect/>
          <a:stretch>
            <a:fillRect/>
          </a:stretch>
        </p:blipFill>
        <p:spPr bwMode="auto">
          <a:xfrm>
            <a:off x="8153400" y="6172200"/>
            <a:ext cx="404813" cy="33909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ts3.mm.bing.net/images/thumbnail.aspx?q=1648949202742&amp;id=be6872695ce07cec0ca18ed525eec411&amp;url=http%3a%2f%2fkairos2.com%2fcartoon_pastor.jpg"/>
          <p:cNvPicPr>
            <a:picLocks noChangeAspect="1" noChangeArrowheads="1"/>
          </p:cNvPicPr>
          <p:nvPr/>
        </p:nvPicPr>
        <p:blipFill>
          <a:blip r:embed="rId2" cstate="print"/>
          <a:srcRect/>
          <a:stretch>
            <a:fillRect/>
          </a:stretch>
        </p:blipFill>
        <p:spPr bwMode="auto">
          <a:xfrm>
            <a:off x="2654300" y="2057399"/>
            <a:ext cx="3822700" cy="3808275"/>
          </a:xfrm>
          <a:prstGeom prst="rect">
            <a:avLst/>
          </a:prstGeom>
          <a:noFill/>
        </p:spPr>
      </p:pic>
      <p:sp>
        <p:nvSpPr>
          <p:cNvPr id="2" name="Title 1"/>
          <p:cNvSpPr>
            <a:spLocks noGrp="1"/>
          </p:cNvSpPr>
          <p:nvPr>
            <p:ph type="title"/>
          </p:nvPr>
        </p:nvSpPr>
        <p:spPr>
          <a:xfrm>
            <a:off x="533400" y="838200"/>
            <a:ext cx="8183880" cy="1051560"/>
          </a:xfrm>
        </p:spPr>
        <p:txBody>
          <a:bodyPr>
            <a:normAutofit fontScale="90000"/>
          </a:bodyPr>
          <a:lstStyle/>
          <a:p>
            <a:r>
              <a:rPr lang="en-US" dirty="0" smtClean="0"/>
              <a:t>What does that mean </a:t>
            </a:r>
            <a:br>
              <a:rPr lang="en-US" dirty="0" smtClean="0"/>
            </a:br>
            <a:r>
              <a:rPr lang="en-US" dirty="0" smtClean="0"/>
              <a:t>					for Pastors?</a:t>
            </a:r>
            <a:endParaRPr lang="en-US" dirty="0"/>
          </a:p>
        </p:txBody>
      </p:sp>
      <p:sp>
        <p:nvSpPr>
          <p:cNvPr id="4" name="Footer Placeholder 3"/>
          <p:cNvSpPr>
            <a:spLocks noGrp="1"/>
          </p:cNvSpPr>
          <p:nvPr>
            <p:ph type="ftr" sz="quarter" idx="11"/>
          </p:nvPr>
        </p:nvSpPr>
        <p:spPr/>
        <p:txBody>
          <a:bodyPr/>
          <a:lstStyle/>
          <a:p>
            <a:r>
              <a:rPr lang="en-US" dirty="0" smtClean="0"/>
              <a:t>OU Pastoral Cohort 3/2012</a:t>
            </a:r>
            <a:endParaRPr lang="en-US" dirty="0"/>
          </a:p>
        </p:txBody>
      </p:sp>
      <p:sp>
        <p:nvSpPr>
          <p:cNvPr id="5" name="Slide Number Placeholder 4"/>
          <p:cNvSpPr>
            <a:spLocks noGrp="1"/>
          </p:cNvSpPr>
          <p:nvPr>
            <p:ph type="sldNum" sz="quarter" idx="12"/>
          </p:nvPr>
        </p:nvSpPr>
        <p:spPr/>
        <p:txBody>
          <a:bodyPr/>
          <a:lstStyle/>
          <a:p>
            <a:fld id="{BA987332-FD27-4A3D-8C03-940FF5937DCE}" type="slidenum">
              <a:rPr lang="en-US" smtClean="0"/>
              <a:pPr/>
              <a:t>6</a:t>
            </a:fld>
            <a:endParaRPr lang="en-US"/>
          </a:p>
        </p:txBody>
      </p:sp>
      <p:cxnSp>
        <p:nvCxnSpPr>
          <p:cNvPr id="7" name="Straight Arrow Connector 6"/>
          <p:cNvCxnSpPr/>
          <p:nvPr/>
        </p:nvCxnSpPr>
        <p:spPr>
          <a:xfrm>
            <a:off x="4191000" y="4343400"/>
            <a:ext cx="228600" cy="2286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4114800" y="4343400"/>
            <a:ext cx="381000" cy="2286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pic>
        <p:nvPicPr>
          <p:cNvPr id="8" name="Picture 7"/>
          <p:cNvPicPr/>
          <p:nvPr/>
        </p:nvPicPr>
        <p:blipFill>
          <a:blip r:embed="rId3" cstate="print"/>
          <a:srcRect/>
          <a:stretch>
            <a:fillRect/>
          </a:stretch>
        </p:blipFill>
        <p:spPr bwMode="auto">
          <a:xfrm>
            <a:off x="8153400" y="6172200"/>
            <a:ext cx="404813" cy="33909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3383280" cy="624840"/>
          </a:xfrm>
        </p:spPr>
        <p:txBody>
          <a:bodyPr>
            <a:normAutofit fontScale="90000"/>
          </a:bodyPr>
          <a:lstStyle/>
          <a:p>
            <a:r>
              <a:rPr lang="en-US" u="sng" dirty="0" smtClean="0"/>
              <a:t>Self Efficacy</a:t>
            </a:r>
            <a:endParaRPr lang="en-US" u="sng" dirty="0"/>
          </a:p>
        </p:txBody>
      </p:sp>
      <p:sp>
        <p:nvSpPr>
          <p:cNvPr id="3" name="Content Placeholder 2"/>
          <p:cNvSpPr>
            <a:spLocks noGrp="1"/>
          </p:cNvSpPr>
          <p:nvPr>
            <p:ph idx="1"/>
          </p:nvPr>
        </p:nvSpPr>
        <p:spPr>
          <a:xfrm>
            <a:off x="304800" y="1295400"/>
            <a:ext cx="8382000" cy="2133600"/>
          </a:xfrm>
        </p:spPr>
        <p:txBody>
          <a:bodyPr>
            <a:normAutofit fontScale="92500"/>
          </a:bodyPr>
          <a:lstStyle/>
          <a:p>
            <a:pPr>
              <a:buNone/>
            </a:pPr>
            <a:r>
              <a:rPr lang="en-US" dirty="0" smtClean="0"/>
              <a:t>Efficacy-the capacity to produce an effect.</a:t>
            </a:r>
          </a:p>
          <a:p>
            <a:pPr>
              <a:buNone/>
            </a:pPr>
            <a:r>
              <a:rPr lang="en-US" dirty="0" smtClean="0"/>
              <a:t> </a:t>
            </a:r>
          </a:p>
          <a:p>
            <a:r>
              <a:rPr lang="en-US" dirty="0" smtClean="0"/>
              <a:t>High (&gt;) self-efficacy (perceived competence)</a:t>
            </a:r>
          </a:p>
          <a:p>
            <a:r>
              <a:rPr lang="en-US" dirty="0" smtClean="0"/>
              <a:t>Low (&lt;) dependency (perceived barriers)</a:t>
            </a:r>
          </a:p>
          <a:p>
            <a:endParaRPr lang="en-US" dirty="0" smtClean="0"/>
          </a:p>
        </p:txBody>
      </p:sp>
      <p:sp>
        <p:nvSpPr>
          <p:cNvPr id="4" name="Footer Placeholder 3"/>
          <p:cNvSpPr>
            <a:spLocks noGrp="1"/>
          </p:cNvSpPr>
          <p:nvPr>
            <p:ph type="ftr" sz="quarter" idx="11"/>
          </p:nvPr>
        </p:nvSpPr>
        <p:spPr/>
        <p:txBody>
          <a:bodyPr/>
          <a:lstStyle/>
          <a:p>
            <a:r>
              <a:rPr lang="en-US" dirty="0" smtClean="0"/>
              <a:t>OU Pastoral Cohort 3/2012</a:t>
            </a:r>
            <a:endParaRPr lang="en-US" dirty="0"/>
          </a:p>
        </p:txBody>
      </p:sp>
      <p:sp>
        <p:nvSpPr>
          <p:cNvPr id="5" name="Slide Number Placeholder 4"/>
          <p:cNvSpPr>
            <a:spLocks noGrp="1"/>
          </p:cNvSpPr>
          <p:nvPr>
            <p:ph type="sldNum" sz="quarter" idx="12"/>
          </p:nvPr>
        </p:nvSpPr>
        <p:spPr/>
        <p:txBody>
          <a:bodyPr/>
          <a:lstStyle/>
          <a:p>
            <a:fld id="{BA987332-FD27-4A3D-8C03-940FF5937DCE}" type="slidenum">
              <a:rPr lang="en-US" smtClean="0"/>
              <a:pPr/>
              <a:t>7</a:t>
            </a:fld>
            <a:endParaRPr lang="en-US"/>
          </a:p>
        </p:txBody>
      </p:sp>
      <p:sp>
        <p:nvSpPr>
          <p:cNvPr id="6" name="Title 1"/>
          <p:cNvSpPr txBox="1">
            <a:spLocks/>
          </p:cNvSpPr>
          <p:nvPr/>
        </p:nvSpPr>
        <p:spPr>
          <a:xfrm>
            <a:off x="609600" y="3429000"/>
            <a:ext cx="4572000" cy="533400"/>
          </a:xfrm>
          <a:prstGeom prst="rect">
            <a:avLst/>
          </a:prstGeom>
        </p:spPr>
        <p:txBody>
          <a:bodyPr vert="horz" anchor="b">
            <a:normAutofit fontScale="92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sng"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rPr>
              <a:t>Locus of Control</a:t>
            </a:r>
            <a:endParaRPr kumimoji="0" lang="en-US" sz="3600" b="1" i="0" u="sng"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endParaRPr>
          </a:p>
        </p:txBody>
      </p:sp>
      <p:sp>
        <p:nvSpPr>
          <p:cNvPr id="7" name="Content Placeholder 2"/>
          <p:cNvSpPr txBox="1">
            <a:spLocks/>
          </p:cNvSpPr>
          <p:nvPr/>
        </p:nvSpPr>
        <p:spPr>
          <a:xfrm>
            <a:off x="228600" y="4191000"/>
            <a:ext cx="8915400" cy="1676400"/>
          </a:xfrm>
          <a:prstGeom prst="rect">
            <a:avLst/>
          </a:prstGeom>
        </p:spPr>
        <p:txBody>
          <a:bodyPr vert="horz" lIns="182880" tIns="91440">
            <a:normAutofit fontScale="92500" lnSpcReduction="10000"/>
          </a:bodyPr>
          <a:lstStyle/>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Locus of Control-perceived control over behaviors.</a:t>
            </a: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High</a:t>
            </a:r>
            <a:r>
              <a:rPr kumimoji="0" lang="en-US" sz="2500" b="0" i="0" u="none" strike="noStrike" kern="1200" cap="none" spc="0" normalizeH="0" noProof="0" dirty="0" smtClean="0">
                <a:ln>
                  <a:noFill/>
                </a:ln>
                <a:solidFill>
                  <a:schemeClr val="tx1"/>
                </a:solidFill>
                <a:effectLst/>
                <a:uLnTx/>
                <a:uFillTx/>
                <a:latin typeface="+mn-lt"/>
                <a:ea typeface="+mn-ea"/>
                <a:cs typeface="+mn-cs"/>
              </a:rPr>
              <a:t> (</a:t>
            </a:r>
            <a:r>
              <a:rPr kumimoji="0" lang="en-US" sz="2500" b="0" i="0" u="none" strike="noStrike" kern="1200" cap="none" spc="0" normalizeH="0" baseline="0" noProof="0" dirty="0" smtClean="0">
                <a:ln>
                  <a:noFill/>
                </a:ln>
                <a:solidFill>
                  <a:schemeClr val="tx1"/>
                </a:solidFill>
                <a:effectLst/>
                <a:uLnTx/>
                <a:uFillTx/>
                <a:latin typeface="+mn-lt"/>
                <a:ea typeface="+mn-ea"/>
                <a:cs typeface="+mn-cs"/>
              </a:rPr>
              <a:t>&gt;) internal locus (confidence) </a:t>
            </a: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r>
              <a:rPr kumimoji="0" lang="en-US" sz="2500" b="0" i="0" u="none" strike="noStrike" kern="1200" cap="none" spc="0" normalizeH="0" baseline="0" noProof="0" dirty="0" smtClean="0">
                <a:ln>
                  <a:noFill/>
                </a:ln>
                <a:solidFill>
                  <a:schemeClr val="tx1"/>
                </a:solidFill>
                <a:effectLst/>
                <a:uLnTx/>
                <a:uFillTx/>
                <a:latin typeface="+mn-lt"/>
                <a:ea typeface="+mn-ea"/>
                <a:cs typeface="+mn-cs"/>
              </a:rPr>
              <a:t>Low</a:t>
            </a:r>
            <a:r>
              <a:rPr kumimoji="0" lang="en-US" sz="2500" b="0" i="0" u="none" strike="noStrike" kern="1200" cap="none" spc="0" normalizeH="0" noProof="0" dirty="0" smtClean="0">
                <a:ln>
                  <a:noFill/>
                </a:ln>
                <a:solidFill>
                  <a:schemeClr val="tx1"/>
                </a:solidFill>
                <a:effectLst/>
                <a:uLnTx/>
                <a:uFillTx/>
                <a:latin typeface="+mn-lt"/>
                <a:ea typeface="+mn-ea"/>
                <a:cs typeface="+mn-cs"/>
              </a:rPr>
              <a:t> (</a:t>
            </a:r>
            <a:r>
              <a:rPr kumimoji="0" lang="en-US" sz="2500" b="0" i="0" u="none" strike="noStrike" kern="1200" cap="none" spc="0" normalizeH="0" baseline="0" noProof="0" dirty="0" smtClean="0">
                <a:ln>
                  <a:noFill/>
                </a:ln>
                <a:solidFill>
                  <a:schemeClr val="tx1"/>
                </a:solidFill>
                <a:effectLst/>
                <a:uLnTx/>
                <a:uFillTx/>
                <a:latin typeface="+mn-lt"/>
                <a:ea typeface="+mn-ea"/>
                <a:cs typeface="+mn-cs"/>
              </a:rPr>
              <a:t>&lt; )external locus (motivation/constraints)</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1997</a:t>
            </a: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Rectangle 7"/>
          <p:cNvSpPr/>
          <p:nvPr/>
        </p:nvSpPr>
        <p:spPr>
          <a:xfrm>
            <a:off x="4724400" y="3276600"/>
            <a:ext cx="625492"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L</a:t>
            </a:r>
            <a:endParaRPr lang="en-US" sz="5400" b="1" cap="none" spc="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endParaRPr>
          </a:p>
        </p:txBody>
      </p:sp>
      <p:sp>
        <p:nvSpPr>
          <p:cNvPr id="9" name="Rectangle 8"/>
          <p:cNvSpPr/>
          <p:nvPr/>
        </p:nvSpPr>
        <p:spPr>
          <a:xfrm>
            <a:off x="3810000" y="457200"/>
            <a:ext cx="657552"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E</a:t>
            </a:r>
            <a:endParaRPr lang="en-US" sz="5400" b="1" cap="none" spc="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endParaRPr>
          </a:p>
        </p:txBody>
      </p:sp>
      <p:pic>
        <p:nvPicPr>
          <p:cNvPr id="10" name="Picture 9"/>
          <p:cNvPicPr/>
          <p:nvPr/>
        </p:nvPicPr>
        <p:blipFill>
          <a:blip r:embed="rId2" cstate="print"/>
          <a:srcRect/>
          <a:stretch>
            <a:fillRect/>
          </a:stretch>
        </p:blipFill>
        <p:spPr bwMode="auto">
          <a:xfrm>
            <a:off x="8153400" y="6172200"/>
            <a:ext cx="404813" cy="33909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533400"/>
            <a:ext cx="5410200" cy="701040"/>
          </a:xfrm>
        </p:spPr>
        <p:txBody>
          <a:bodyPr>
            <a:normAutofit/>
          </a:bodyPr>
          <a:lstStyle/>
          <a:p>
            <a:r>
              <a:rPr lang="en-US" dirty="0" smtClean="0"/>
              <a:t>+ </a:t>
            </a:r>
            <a:r>
              <a:rPr lang="en-US" u="sng" dirty="0" smtClean="0"/>
              <a:t>Locus of Control </a:t>
            </a:r>
            <a:r>
              <a:rPr lang="en-US" dirty="0" smtClean="0"/>
              <a:t>-</a:t>
            </a:r>
            <a:endParaRPr lang="en-US" dirty="0"/>
          </a:p>
        </p:txBody>
      </p:sp>
      <p:sp>
        <p:nvSpPr>
          <p:cNvPr id="3" name="Content Placeholder 2"/>
          <p:cNvSpPr>
            <a:spLocks noGrp="1"/>
          </p:cNvSpPr>
          <p:nvPr>
            <p:ph idx="1"/>
          </p:nvPr>
        </p:nvSpPr>
        <p:spPr>
          <a:xfrm>
            <a:off x="304800" y="1447800"/>
            <a:ext cx="3459480" cy="1603248"/>
          </a:xfrm>
        </p:spPr>
        <p:txBody>
          <a:bodyPr>
            <a:normAutofit lnSpcReduction="10000"/>
          </a:bodyPr>
          <a:lstStyle/>
          <a:p>
            <a:r>
              <a:rPr lang="en-US" i="1" dirty="0" smtClean="0"/>
              <a:t>“</a:t>
            </a:r>
            <a:r>
              <a:rPr lang="en-US" i="1" dirty="0" err="1" smtClean="0"/>
              <a:t>Que</a:t>
            </a:r>
            <a:r>
              <a:rPr lang="en-US" i="1" dirty="0" smtClean="0"/>
              <a:t> sera </a:t>
            </a:r>
            <a:r>
              <a:rPr lang="en-US" i="1" dirty="0" err="1" smtClean="0"/>
              <a:t>sera</a:t>
            </a:r>
            <a:r>
              <a:rPr lang="en-US" i="1" dirty="0" smtClean="0"/>
              <a:t>”</a:t>
            </a:r>
          </a:p>
          <a:p>
            <a:pPr>
              <a:buNone/>
            </a:pPr>
            <a:endParaRPr lang="en-US" sz="1200" dirty="0" smtClean="0"/>
          </a:p>
          <a:p>
            <a:r>
              <a:rPr lang="en-US" dirty="0" smtClean="0"/>
              <a:t>Rain on good and bad alike</a:t>
            </a:r>
            <a:endParaRPr lang="en-US" dirty="0"/>
          </a:p>
        </p:txBody>
      </p:sp>
      <p:sp>
        <p:nvSpPr>
          <p:cNvPr id="4" name="Footer Placeholder 3"/>
          <p:cNvSpPr>
            <a:spLocks noGrp="1"/>
          </p:cNvSpPr>
          <p:nvPr>
            <p:ph type="ftr" sz="quarter" idx="11"/>
          </p:nvPr>
        </p:nvSpPr>
        <p:spPr/>
        <p:txBody>
          <a:bodyPr/>
          <a:lstStyle/>
          <a:p>
            <a:r>
              <a:rPr lang="en-US" dirty="0" smtClean="0"/>
              <a:t>OU Pastoral Cohort 3/2012</a:t>
            </a:r>
            <a:endParaRPr lang="en-US" dirty="0"/>
          </a:p>
        </p:txBody>
      </p:sp>
      <p:sp>
        <p:nvSpPr>
          <p:cNvPr id="5" name="Slide Number Placeholder 4"/>
          <p:cNvSpPr>
            <a:spLocks noGrp="1"/>
          </p:cNvSpPr>
          <p:nvPr>
            <p:ph type="sldNum" sz="quarter" idx="12"/>
          </p:nvPr>
        </p:nvSpPr>
        <p:spPr/>
        <p:txBody>
          <a:bodyPr/>
          <a:lstStyle/>
          <a:p>
            <a:fld id="{BA987332-FD27-4A3D-8C03-940FF5937DCE}" type="slidenum">
              <a:rPr lang="en-US" smtClean="0"/>
              <a:pPr/>
              <a:t>8</a:t>
            </a:fld>
            <a:endParaRPr lang="en-US"/>
          </a:p>
        </p:txBody>
      </p:sp>
      <p:cxnSp>
        <p:nvCxnSpPr>
          <p:cNvPr id="6" name="Straight Arrow Connector 5"/>
          <p:cNvCxnSpPr/>
          <p:nvPr/>
        </p:nvCxnSpPr>
        <p:spPr>
          <a:xfrm>
            <a:off x="3657600" y="2209800"/>
            <a:ext cx="1752600" cy="0"/>
          </a:xfrm>
          <a:prstGeom prst="straightConnector1">
            <a:avLst/>
          </a:prstGeom>
          <a:ln w="31750">
            <a:headEnd type="arrow"/>
            <a:tailEnd type="arrow"/>
          </a:ln>
        </p:spPr>
        <p:style>
          <a:lnRef idx="1">
            <a:schemeClr val="accent1"/>
          </a:lnRef>
          <a:fillRef idx="0">
            <a:schemeClr val="accent1"/>
          </a:fillRef>
          <a:effectRef idx="0">
            <a:schemeClr val="accent1"/>
          </a:effectRef>
          <a:fontRef idx="minor">
            <a:schemeClr val="tx1"/>
          </a:fontRef>
        </p:style>
      </p:cxnSp>
      <p:sp>
        <p:nvSpPr>
          <p:cNvPr id="7" name="Content Placeholder 2"/>
          <p:cNvSpPr txBox="1">
            <a:spLocks/>
          </p:cNvSpPr>
          <p:nvPr/>
        </p:nvSpPr>
        <p:spPr>
          <a:xfrm>
            <a:off x="5257800" y="1447800"/>
            <a:ext cx="3657600" cy="1603248"/>
          </a:xfrm>
          <a:prstGeom prst="rect">
            <a:avLst/>
          </a:prstGeom>
        </p:spPr>
        <p:txBody>
          <a:bodyPr vert="horz" lIns="182880" tIns="91440">
            <a:normAutofit/>
          </a:bodyPr>
          <a:lstStyle/>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Good soil =</a:t>
            </a:r>
            <a:r>
              <a:rPr kumimoji="0" lang="en-US" sz="2800" b="0" i="0" u="none" strike="noStrike" kern="1200" cap="none" spc="0" normalizeH="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Heavenly reward</a:t>
            </a: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None/>
              <a:tabLst/>
              <a:defRPr/>
            </a:pP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txBox="1">
            <a:spLocks/>
          </p:cNvSpPr>
          <p:nvPr/>
        </p:nvSpPr>
        <p:spPr>
          <a:xfrm>
            <a:off x="457200" y="3962400"/>
            <a:ext cx="3459480" cy="1603248"/>
          </a:xfrm>
          <a:prstGeom prst="rect">
            <a:avLst/>
          </a:prstGeom>
        </p:spPr>
        <p:txBody>
          <a:bodyPr vert="horz" lIns="182880" tIns="91440">
            <a:normAutofit lnSpcReduction="10000"/>
          </a:bodyPr>
          <a:lstStyle/>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“bad patient”</a:t>
            </a: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(won’t follow directions!)</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Content Placeholder 2"/>
          <p:cNvSpPr txBox="1">
            <a:spLocks/>
          </p:cNvSpPr>
          <p:nvPr/>
        </p:nvSpPr>
        <p:spPr>
          <a:xfrm>
            <a:off x="5181600" y="4114800"/>
            <a:ext cx="3459480" cy="1603248"/>
          </a:xfrm>
          <a:prstGeom prst="rect">
            <a:avLst/>
          </a:prstGeom>
        </p:spPr>
        <p:txBody>
          <a:bodyPr vert="horz" lIns="182880" tIns="91440">
            <a:normAutofit lnSpcReduction="10000"/>
          </a:bodyPr>
          <a:lstStyle/>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r>
              <a:rPr lang="en-US" sz="2800" dirty="0" smtClean="0"/>
              <a:t>Highly suggestible</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None/>
              <a:tabLst/>
              <a:defRPr/>
            </a:pP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“PUSH-OVER”</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Title 1"/>
          <p:cNvSpPr txBox="1">
            <a:spLocks/>
          </p:cNvSpPr>
          <p:nvPr/>
        </p:nvSpPr>
        <p:spPr>
          <a:xfrm>
            <a:off x="2819400" y="3048000"/>
            <a:ext cx="4038600" cy="701040"/>
          </a:xfrm>
          <a:prstGeom prst="rect">
            <a:avLst/>
          </a:prstGeom>
        </p:spPr>
        <p:txBody>
          <a:bodyPr vert="horz" anchor="b">
            <a:normAutofit fontScale="92500"/>
          </a:bodyPr>
          <a:lstStyle/>
          <a:p>
            <a:pPr lvl="0">
              <a:spcBef>
                <a:spcPct val="0"/>
              </a:spcBef>
            </a:pPr>
            <a:r>
              <a:rPr lang="en-US" sz="3600" b="1" dirty="0" smtClean="0">
                <a:solidFill>
                  <a:schemeClr val="accent1">
                    <a:tint val="88000"/>
                    <a:satMod val="150000"/>
                  </a:schemeClr>
                </a:solidFill>
                <a:effectLst>
                  <a:outerShdw blurRad="53975" dist="22860" dir="5400000" algn="tl" rotWithShape="0">
                    <a:srgbClr val="000000">
                      <a:alpha val="55000"/>
                    </a:srgbClr>
                  </a:outerShdw>
                </a:effectLst>
              </a:rPr>
              <a:t>+ </a:t>
            </a:r>
            <a:r>
              <a:rPr lang="en-US" sz="3600" b="1" u="sng"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rPr>
              <a:t>Self Efficacy </a:t>
            </a:r>
            <a:r>
              <a:rPr lang="en-US" sz="36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rPr>
              <a:t>-</a:t>
            </a:r>
            <a:endParaRPr kumimoji="0" lang="en-US" sz="36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endParaRPr>
          </a:p>
        </p:txBody>
      </p:sp>
      <p:cxnSp>
        <p:nvCxnSpPr>
          <p:cNvPr id="11" name="Straight Arrow Connector 10"/>
          <p:cNvCxnSpPr/>
          <p:nvPr/>
        </p:nvCxnSpPr>
        <p:spPr>
          <a:xfrm>
            <a:off x="3429000" y="4343400"/>
            <a:ext cx="1524000" cy="1066800"/>
          </a:xfrm>
          <a:prstGeom prst="straightConnector1">
            <a:avLst/>
          </a:prstGeom>
          <a:ln w="31750">
            <a:headEnd type="arrow"/>
            <a:tailEnd type="arrow"/>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4114800" y="1219200"/>
            <a:ext cx="83820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114800" y="3810000"/>
            <a:ext cx="83820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191000" y="1219200"/>
            <a:ext cx="625492"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L</a:t>
            </a:r>
            <a:endParaRPr lang="en-US" sz="5400" b="1" cap="none" spc="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endParaRPr>
          </a:p>
        </p:txBody>
      </p:sp>
      <p:sp>
        <p:nvSpPr>
          <p:cNvPr id="20" name="Rectangle 19"/>
          <p:cNvSpPr/>
          <p:nvPr/>
        </p:nvSpPr>
        <p:spPr>
          <a:xfrm>
            <a:off x="4191000" y="3810000"/>
            <a:ext cx="657552"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E</a:t>
            </a:r>
            <a:endParaRPr lang="en-US" sz="5400" b="1" cap="none" spc="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endParaRPr>
          </a:p>
        </p:txBody>
      </p:sp>
      <p:pic>
        <p:nvPicPr>
          <p:cNvPr id="17" name="Picture 16"/>
          <p:cNvPicPr/>
          <p:nvPr/>
        </p:nvPicPr>
        <p:blipFill>
          <a:blip r:embed="rId2" cstate="print"/>
          <a:srcRect/>
          <a:stretch>
            <a:fillRect/>
          </a:stretch>
        </p:blipFill>
        <p:spPr bwMode="auto">
          <a:xfrm>
            <a:off x="8153400" y="6172200"/>
            <a:ext cx="404813" cy="33909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4038600"/>
            <a:ext cx="7086600" cy="1905000"/>
          </a:xfrm>
        </p:spPr>
        <p:txBody>
          <a:bodyPr>
            <a:normAutofit fontScale="85000" lnSpcReduction="20000"/>
          </a:bodyPr>
          <a:lstStyle/>
          <a:p>
            <a:pPr>
              <a:buNone/>
            </a:pPr>
            <a:r>
              <a:rPr lang="en-US" b="1" dirty="0" smtClean="0">
                <a:solidFill>
                  <a:srgbClr val="000000"/>
                </a:solidFill>
                <a:latin typeface="Times New Roman"/>
              </a:rPr>
              <a:t>Low Self-Efficacy            High Locus of Control</a:t>
            </a:r>
            <a:r>
              <a:rPr lang="en-US" dirty="0" smtClean="0">
                <a:solidFill>
                  <a:srgbClr val="000000"/>
                </a:solidFill>
                <a:latin typeface="Times New Roman"/>
              </a:rPr>
              <a:t>      </a:t>
            </a:r>
          </a:p>
          <a:p>
            <a:pPr>
              <a:buNone/>
            </a:pPr>
            <a:r>
              <a:rPr lang="en-US" sz="3900" b="1" dirty="0" smtClean="0">
                <a:solidFill>
                  <a:srgbClr val="000000"/>
                </a:solidFill>
                <a:latin typeface="Times New Roman"/>
              </a:rPr>
              <a:t>&lt;</a:t>
            </a:r>
            <a:r>
              <a:rPr lang="en-US" sz="3200" b="1" dirty="0" smtClean="0">
                <a:solidFill>
                  <a:srgbClr val="000000"/>
                </a:solidFill>
                <a:latin typeface="Times New Roman"/>
              </a:rPr>
              <a:t> E  </a:t>
            </a:r>
            <a:r>
              <a:rPr lang="en-US" dirty="0" smtClean="0">
                <a:solidFill>
                  <a:srgbClr val="000000"/>
                </a:solidFill>
                <a:latin typeface="Times New Roman"/>
              </a:rPr>
              <a:t>God owns plan,        </a:t>
            </a:r>
            <a:r>
              <a:rPr lang="en-US" sz="3900" b="1" dirty="0" smtClean="0">
                <a:solidFill>
                  <a:srgbClr val="000000"/>
                </a:solidFill>
                <a:latin typeface="Times New Roman"/>
              </a:rPr>
              <a:t>&gt; </a:t>
            </a:r>
            <a:r>
              <a:rPr lang="en-US" sz="3200" b="1" dirty="0" smtClean="0">
                <a:solidFill>
                  <a:srgbClr val="000000"/>
                </a:solidFill>
                <a:latin typeface="Times New Roman"/>
              </a:rPr>
              <a:t>L   </a:t>
            </a:r>
            <a:r>
              <a:rPr lang="en-US" sz="3200" dirty="0" smtClean="0">
                <a:solidFill>
                  <a:srgbClr val="000000"/>
                </a:solidFill>
                <a:latin typeface="Times New Roman"/>
              </a:rPr>
              <a:t>I judge success</a:t>
            </a:r>
            <a:r>
              <a:rPr lang="en-US" dirty="0" smtClean="0">
                <a:solidFill>
                  <a:srgbClr val="000000"/>
                </a:solidFill>
                <a:latin typeface="Times New Roman"/>
              </a:rPr>
              <a:t>! </a:t>
            </a:r>
          </a:p>
          <a:p>
            <a:pPr>
              <a:buNone/>
            </a:pPr>
            <a:r>
              <a:rPr lang="en-US" dirty="0" smtClean="0">
                <a:solidFill>
                  <a:srgbClr val="000000"/>
                </a:solidFill>
                <a:latin typeface="Times New Roman"/>
              </a:rPr>
              <a:t> </a:t>
            </a:r>
          </a:p>
          <a:p>
            <a:pPr>
              <a:buNone/>
            </a:pPr>
            <a:r>
              <a:rPr lang="en-US" dirty="0" smtClean="0">
                <a:solidFill>
                  <a:srgbClr val="000000"/>
                </a:solidFill>
                <a:latin typeface="Times New Roman"/>
              </a:rPr>
              <a:t>“Do what’s right = reward”</a:t>
            </a:r>
          </a:p>
          <a:p>
            <a:pPr lvl="1">
              <a:buFont typeface="Wingdings" pitchFamily="2" charset="2"/>
              <a:buChar char="Ø"/>
              <a:defRPr/>
            </a:pPr>
            <a:r>
              <a:rPr lang="en-US" b="1" dirty="0" smtClean="0">
                <a:solidFill>
                  <a:srgbClr val="000000"/>
                </a:solidFill>
                <a:latin typeface="Times New Roman"/>
              </a:rPr>
              <a:t> When confronted by failure…“Good seed, but bad soil.”</a:t>
            </a:r>
          </a:p>
          <a:p>
            <a:endParaRPr lang="en-US" dirty="0"/>
          </a:p>
        </p:txBody>
      </p:sp>
      <p:sp>
        <p:nvSpPr>
          <p:cNvPr id="4" name="Footer Placeholder 3"/>
          <p:cNvSpPr>
            <a:spLocks noGrp="1"/>
          </p:cNvSpPr>
          <p:nvPr>
            <p:ph type="ftr" sz="quarter" idx="11"/>
          </p:nvPr>
        </p:nvSpPr>
        <p:spPr/>
        <p:txBody>
          <a:bodyPr/>
          <a:lstStyle/>
          <a:p>
            <a:r>
              <a:rPr lang="en-US" dirty="0" smtClean="0"/>
              <a:t>OU Pastoral Cohort 3/2012</a:t>
            </a:r>
            <a:endParaRPr lang="en-US" dirty="0"/>
          </a:p>
        </p:txBody>
      </p:sp>
      <p:sp>
        <p:nvSpPr>
          <p:cNvPr id="5" name="Slide Number Placeholder 4"/>
          <p:cNvSpPr>
            <a:spLocks noGrp="1"/>
          </p:cNvSpPr>
          <p:nvPr>
            <p:ph type="sldNum" sz="quarter" idx="12"/>
          </p:nvPr>
        </p:nvSpPr>
        <p:spPr/>
        <p:txBody>
          <a:bodyPr/>
          <a:lstStyle/>
          <a:p>
            <a:fld id="{BA987332-FD27-4A3D-8C03-940FF5937DCE}" type="slidenum">
              <a:rPr lang="en-US" smtClean="0"/>
              <a:pPr/>
              <a:t>9</a:t>
            </a:fld>
            <a:endParaRPr lang="en-US"/>
          </a:p>
        </p:txBody>
      </p:sp>
      <p:sp>
        <p:nvSpPr>
          <p:cNvPr id="6" name="Title 1"/>
          <p:cNvSpPr txBox="1">
            <a:spLocks/>
          </p:cNvSpPr>
          <p:nvPr/>
        </p:nvSpPr>
        <p:spPr>
          <a:xfrm>
            <a:off x="2133600" y="3505200"/>
            <a:ext cx="4876800" cy="457200"/>
          </a:xfrm>
          <a:prstGeom prst="rect">
            <a:avLst/>
          </a:prstGeom>
        </p:spPr>
        <p:txBody>
          <a:bodyPr vert="horz" anchor="b">
            <a:normAutofit fontScale="7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sng"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rPr>
              <a:t>The Ministerial Focus</a:t>
            </a:r>
            <a:endParaRPr kumimoji="0" lang="en-US" sz="3600" b="1" i="0" u="sng"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endParaRPr>
          </a:p>
        </p:txBody>
      </p:sp>
      <p:sp>
        <p:nvSpPr>
          <p:cNvPr id="7" name="Content Placeholder 2"/>
          <p:cNvSpPr txBox="1">
            <a:spLocks/>
          </p:cNvSpPr>
          <p:nvPr/>
        </p:nvSpPr>
        <p:spPr>
          <a:xfrm>
            <a:off x="762000" y="1066800"/>
            <a:ext cx="7391400" cy="2286000"/>
          </a:xfrm>
          <a:prstGeom prst="rect">
            <a:avLst/>
          </a:prstGeom>
        </p:spPr>
        <p:txBody>
          <a:bodyPr vert="horz" lIns="182880" tIns="91440">
            <a:normAutofit fontScale="92500" lnSpcReduction="20000"/>
          </a:bodyPr>
          <a:lstStyle/>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en-US" sz="2800" b="1" i="0" u="none" strike="noStrike" kern="1200" cap="none" spc="0" normalizeH="0" baseline="0" noProof="0" dirty="0" smtClean="0">
                <a:ln>
                  <a:noFill/>
                </a:ln>
                <a:solidFill>
                  <a:srgbClr val="000000"/>
                </a:solidFill>
                <a:effectLst/>
                <a:uLnTx/>
                <a:uFillTx/>
                <a:latin typeface="Times New Roman"/>
                <a:ea typeface="+mn-ea"/>
                <a:cs typeface="+mn-cs"/>
              </a:rPr>
              <a:t>High Self-Efficacy            High Locus of Control</a:t>
            </a:r>
            <a:r>
              <a:rPr kumimoji="0" lang="en-US" sz="2800" b="0" i="0" u="none" strike="noStrike" kern="1200" cap="none" spc="0" normalizeH="0" baseline="0" noProof="0" dirty="0" smtClean="0">
                <a:ln>
                  <a:noFill/>
                </a:ln>
                <a:solidFill>
                  <a:srgbClr val="000000"/>
                </a:solidFill>
                <a:effectLst/>
                <a:uLnTx/>
                <a:uFillTx/>
                <a:latin typeface="Times New Roman"/>
                <a:ea typeface="+mn-ea"/>
                <a:cs typeface="+mn-cs"/>
              </a:rPr>
              <a:t>      </a:t>
            </a:r>
          </a:p>
          <a:p>
            <a:pPr marL="265176" lvl="0" indent="-265176">
              <a:spcBef>
                <a:spcPts val="250"/>
              </a:spcBef>
              <a:buClr>
                <a:schemeClr val="accent1"/>
              </a:buClr>
              <a:buSzPct val="80000"/>
            </a:pPr>
            <a:r>
              <a:rPr kumimoji="0" lang="en-US" sz="2800" b="1" i="0" u="none" strike="noStrike" kern="1200" cap="none" spc="0" normalizeH="0" baseline="0" noProof="0" dirty="0" smtClean="0">
                <a:ln>
                  <a:noFill/>
                </a:ln>
                <a:solidFill>
                  <a:srgbClr val="000000"/>
                </a:solidFill>
                <a:effectLst/>
                <a:uLnTx/>
                <a:uFillTx/>
                <a:latin typeface="Times New Roman"/>
                <a:ea typeface="+mn-ea"/>
                <a:cs typeface="+mn-cs"/>
              </a:rPr>
              <a:t>	&gt; </a:t>
            </a:r>
            <a:r>
              <a:rPr kumimoji="0" lang="en-US" sz="3300" b="1" i="0" u="none" strike="noStrike" kern="1200" cap="none" spc="0" normalizeH="0" baseline="0" noProof="0" dirty="0" smtClean="0">
                <a:ln>
                  <a:noFill/>
                </a:ln>
                <a:solidFill>
                  <a:srgbClr val="000000"/>
                </a:solidFill>
                <a:effectLst/>
                <a:uLnTx/>
                <a:uFillTx/>
                <a:latin typeface="Times New Roman"/>
                <a:ea typeface="+mn-ea"/>
                <a:cs typeface="+mn-cs"/>
              </a:rPr>
              <a:t>E</a:t>
            </a:r>
            <a:r>
              <a:rPr lang="en-US" sz="2800" b="1" dirty="0" smtClean="0">
                <a:solidFill>
                  <a:srgbClr val="000000"/>
                </a:solidFill>
                <a:latin typeface="Times New Roman"/>
              </a:rPr>
              <a:t> </a:t>
            </a:r>
            <a:r>
              <a:rPr kumimoji="0" lang="en-US" sz="2800" b="1" i="0" u="none" strike="noStrike" kern="1200" cap="none" spc="0" normalizeH="0" baseline="0" noProof="0" dirty="0" smtClean="0">
                <a:ln>
                  <a:noFill/>
                </a:ln>
                <a:solidFill>
                  <a:srgbClr val="000000"/>
                </a:solidFill>
                <a:effectLst/>
                <a:uLnTx/>
                <a:uFillTx/>
                <a:latin typeface="Times New Roman"/>
                <a:ea typeface="+mn-ea"/>
                <a:cs typeface="+mn-cs"/>
              </a:rPr>
              <a:t>  </a:t>
            </a:r>
            <a:r>
              <a:rPr kumimoji="0" lang="en-US" sz="2800" b="0" i="0" u="none" strike="noStrike" kern="1200" cap="none" spc="0" normalizeH="0" baseline="0" noProof="0" dirty="0" smtClean="0">
                <a:ln>
                  <a:noFill/>
                </a:ln>
                <a:solidFill>
                  <a:srgbClr val="000000"/>
                </a:solidFill>
                <a:effectLst/>
                <a:uLnTx/>
                <a:uFillTx/>
                <a:latin typeface="Times New Roman"/>
                <a:ea typeface="+mn-ea"/>
                <a:cs typeface="+mn-cs"/>
              </a:rPr>
              <a:t>I own plan</a:t>
            </a:r>
            <a:r>
              <a:rPr kumimoji="0" lang="en-US" sz="2800" i="0" u="none" strike="noStrike" kern="1200" cap="none" spc="0" normalizeH="0" baseline="0" noProof="0" dirty="0" smtClean="0">
                <a:ln>
                  <a:noFill/>
                </a:ln>
                <a:solidFill>
                  <a:srgbClr val="000000"/>
                </a:solidFill>
                <a:effectLst/>
                <a:uLnTx/>
                <a:uFillTx/>
                <a:latin typeface="Times New Roman"/>
                <a:ea typeface="+mn-ea"/>
                <a:cs typeface="+mn-cs"/>
              </a:rPr>
              <a:t>,</a:t>
            </a:r>
            <a:r>
              <a:rPr kumimoji="0" lang="en-US" sz="2800" b="1" i="0" u="none" strike="noStrike" kern="1200" cap="none" spc="0" normalizeH="0" baseline="0" noProof="0" dirty="0" smtClean="0">
                <a:ln>
                  <a:noFill/>
                </a:ln>
                <a:solidFill>
                  <a:srgbClr val="000000"/>
                </a:solidFill>
                <a:effectLst/>
                <a:uLnTx/>
                <a:uFillTx/>
                <a:latin typeface="Times New Roman"/>
                <a:ea typeface="+mn-ea"/>
                <a:cs typeface="+mn-cs"/>
              </a:rPr>
              <a:t>             </a:t>
            </a:r>
            <a:r>
              <a:rPr lang="en-US" sz="2800" b="1" dirty="0" smtClean="0">
                <a:solidFill>
                  <a:srgbClr val="000000"/>
                </a:solidFill>
                <a:latin typeface="Times New Roman"/>
              </a:rPr>
              <a:t>&gt; </a:t>
            </a:r>
            <a:r>
              <a:rPr lang="en-US" sz="3200" b="1" dirty="0" smtClean="0">
                <a:solidFill>
                  <a:srgbClr val="000000"/>
                </a:solidFill>
                <a:latin typeface="Times New Roman"/>
              </a:rPr>
              <a:t>L   </a:t>
            </a:r>
            <a:r>
              <a:rPr kumimoji="0" lang="en-US" sz="2800" b="0" i="0" u="none" strike="noStrike" kern="1200" cap="none" spc="0" normalizeH="0" baseline="0" noProof="0" dirty="0" smtClean="0">
                <a:ln>
                  <a:noFill/>
                </a:ln>
                <a:solidFill>
                  <a:srgbClr val="000000"/>
                </a:solidFill>
                <a:effectLst/>
                <a:uLnTx/>
                <a:uFillTx/>
                <a:latin typeface="Times New Roman"/>
                <a:ea typeface="+mn-ea"/>
                <a:cs typeface="+mn-cs"/>
              </a:rPr>
              <a:t>I judge success!</a:t>
            </a:r>
          </a:p>
          <a:p>
            <a:pPr marL="265176" lvl="0" indent="-265176">
              <a:spcBef>
                <a:spcPts val="250"/>
              </a:spcBef>
              <a:buClr>
                <a:schemeClr val="accent1"/>
              </a:buClr>
              <a:buSzPct val="80000"/>
            </a:pPr>
            <a:r>
              <a:rPr kumimoji="0" lang="en-US" sz="2800" b="0" i="0" u="none" strike="noStrike" kern="1200" cap="none" spc="0" normalizeH="0" baseline="0" noProof="0" dirty="0" smtClean="0">
                <a:ln>
                  <a:noFill/>
                </a:ln>
                <a:solidFill>
                  <a:srgbClr val="000000"/>
                </a:solidFill>
                <a:effectLst/>
                <a:uLnTx/>
                <a:uFillTx/>
                <a:latin typeface="Times New Roman"/>
                <a:ea typeface="+mn-ea"/>
                <a:cs typeface="+mn-cs"/>
              </a:rPr>
              <a:t> </a:t>
            </a:r>
          </a:p>
          <a:p>
            <a:pPr marL="265176" lvl="0" indent="-265176">
              <a:spcBef>
                <a:spcPts val="250"/>
              </a:spcBef>
              <a:buClr>
                <a:schemeClr val="accent1"/>
              </a:buClr>
              <a:buSzPct val="80000"/>
            </a:pPr>
            <a:r>
              <a:rPr kumimoji="0" lang="en-US" sz="2800" b="0" i="0" u="none" strike="noStrike" kern="1200" cap="none" spc="0" normalizeH="0" baseline="0" noProof="0" dirty="0" smtClean="0">
                <a:ln>
                  <a:noFill/>
                </a:ln>
                <a:solidFill>
                  <a:srgbClr val="000000"/>
                </a:solidFill>
                <a:effectLst/>
                <a:uLnTx/>
                <a:uFillTx/>
                <a:latin typeface="Times New Roman"/>
                <a:ea typeface="+mn-ea"/>
                <a:cs typeface="+mn-cs"/>
              </a:rPr>
              <a:t>“the right results = reward”</a:t>
            </a:r>
          </a:p>
          <a:p>
            <a:pPr marL="722376" lvl="1" indent="-265176">
              <a:spcBef>
                <a:spcPts val="250"/>
              </a:spcBef>
              <a:buClr>
                <a:schemeClr val="accent1"/>
              </a:buClr>
              <a:buSzPct val="80000"/>
              <a:buFont typeface="Wingdings" pitchFamily="2" charset="2"/>
              <a:buChar char="Ø"/>
            </a:pPr>
            <a:r>
              <a:rPr kumimoji="0" lang="en-US" sz="2200" b="1" i="0" u="none" strike="noStrike" kern="1200" cap="none" spc="0" normalizeH="0" baseline="0" noProof="0" dirty="0" smtClean="0">
                <a:ln>
                  <a:noFill/>
                </a:ln>
                <a:solidFill>
                  <a:srgbClr val="000000"/>
                </a:solidFill>
                <a:effectLst/>
                <a:uLnTx/>
                <a:uFillTx/>
                <a:latin typeface="Times New Roman"/>
                <a:ea typeface="+mn-ea"/>
                <a:cs typeface="+mn-cs"/>
              </a:rPr>
              <a:t>When confronted by failure…</a:t>
            </a:r>
            <a:r>
              <a:rPr kumimoji="0" lang="en-US" sz="2200" b="1" i="0" u="none" strike="noStrike" kern="1200" cap="none" spc="0" normalizeH="0" noProof="0" dirty="0" smtClean="0">
                <a:ln>
                  <a:noFill/>
                </a:ln>
                <a:solidFill>
                  <a:srgbClr val="000000"/>
                </a:solidFill>
                <a:effectLst/>
                <a:uLnTx/>
                <a:uFillTx/>
                <a:latin typeface="Times New Roman"/>
                <a:ea typeface="+mn-ea"/>
                <a:cs typeface="+mn-cs"/>
              </a:rPr>
              <a:t> </a:t>
            </a:r>
          </a:p>
          <a:p>
            <a:pPr marL="722376" lvl="1" indent="-265176">
              <a:spcBef>
                <a:spcPts val="250"/>
              </a:spcBef>
              <a:buClr>
                <a:schemeClr val="accent1"/>
              </a:buClr>
              <a:buSzPct val="80000"/>
            </a:pPr>
            <a:r>
              <a:rPr kumimoji="0" lang="en-US" sz="2200" b="1" i="0" u="none" strike="noStrike" kern="1200" cap="none" spc="0" normalizeH="0" noProof="0" dirty="0" smtClean="0">
                <a:ln>
                  <a:noFill/>
                </a:ln>
                <a:solidFill>
                  <a:srgbClr val="000000"/>
                </a:solidFill>
                <a:effectLst/>
                <a:uLnTx/>
                <a:uFillTx/>
                <a:latin typeface="Times New Roman"/>
                <a:ea typeface="+mn-ea"/>
                <a:cs typeface="+mn-cs"/>
              </a:rPr>
              <a:t>			“</a:t>
            </a:r>
            <a:r>
              <a:rPr kumimoji="0" lang="en-US" sz="2200" b="1" i="0" u="none" strike="noStrike" kern="1200" cap="none" spc="0" normalizeH="0" baseline="0" noProof="0" dirty="0" smtClean="0">
                <a:ln>
                  <a:noFill/>
                </a:ln>
                <a:solidFill>
                  <a:srgbClr val="000000"/>
                </a:solidFill>
                <a:effectLst/>
                <a:uLnTx/>
                <a:uFillTx/>
                <a:latin typeface="Times New Roman"/>
                <a:ea typeface="+mn-ea"/>
                <a:cs typeface="+mn-cs"/>
              </a:rPr>
              <a:t>The spirit was willing, but the flesh was weak!”</a:t>
            </a: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Title 1"/>
          <p:cNvSpPr txBox="1">
            <a:spLocks/>
          </p:cNvSpPr>
          <p:nvPr/>
        </p:nvSpPr>
        <p:spPr>
          <a:xfrm>
            <a:off x="2057400" y="609600"/>
            <a:ext cx="4876800" cy="457200"/>
          </a:xfrm>
          <a:prstGeom prst="rect">
            <a:avLst/>
          </a:prstGeom>
        </p:spPr>
        <p:txBody>
          <a:bodyPr vert="horz" anchor="b">
            <a:normAutofit fontScale="7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sng"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rPr>
              <a:t>The Missionary Focus</a:t>
            </a:r>
            <a:endParaRPr kumimoji="0" lang="en-US" sz="3600" b="1" i="0" u="sng"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endParaRPr>
          </a:p>
        </p:txBody>
      </p:sp>
      <p:pic>
        <p:nvPicPr>
          <p:cNvPr id="8" name="Picture 7"/>
          <p:cNvPicPr/>
          <p:nvPr/>
        </p:nvPicPr>
        <p:blipFill>
          <a:blip r:embed="rId2" cstate="print"/>
          <a:srcRect/>
          <a:stretch>
            <a:fillRect/>
          </a:stretch>
        </p:blipFill>
        <p:spPr bwMode="auto">
          <a:xfrm>
            <a:off x="8153400" y="6172200"/>
            <a:ext cx="404813" cy="33909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1053</TotalTime>
  <Words>1920</Words>
  <Application>Microsoft Office PowerPoint</Application>
  <PresentationFormat>On-screen Show (4:3)</PresentationFormat>
  <Paragraphs>248</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Aspect</vt:lpstr>
      <vt:lpstr>Slide 1</vt:lpstr>
      <vt:lpstr>Social Styles Review Assertiveness</vt:lpstr>
      <vt:lpstr>Social Styles Review Responsiveness</vt:lpstr>
      <vt:lpstr>Slide 4</vt:lpstr>
      <vt:lpstr>Slide 5</vt:lpstr>
      <vt:lpstr>What does that mean       for Pastors?</vt:lpstr>
      <vt:lpstr>Self Efficacy</vt:lpstr>
      <vt:lpstr>+ Locus of Control -</vt:lpstr>
      <vt:lpstr>Slide 9</vt:lpstr>
      <vt:lpstr>Slide 10</vt:lpstr>
      <vt:lpstr>What about  the sheep! </vt:lpstr>
      <vt:lpstr>Individual and  Congregational Growth Models</vt:lpstr>
      <vt:lpstr>Slide 13</vt:lpstr>
      <vt:lpstr>Type 1: Speculative/Kataphatic     A Head Spirituality</vt:lpstr>
      <vt:lpstr>Slide 15</vt:lpstr>
      <vt:lpstr>Slide 16</vt:lpstr>
      <vt:lpstr>Slide 17</vt:lpstr>
      <vt:lpstr>Slide 18</vt:lpstr>
      <vt:lpstr>Slide 19</vt:lpstr>
    </vt:vector>
  </TitlesOfParts>
  <Company>Ottawa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susan.backofen</dc:creator>
  <cp:lastModifiedBy>Holzhuter</cp:lastModifiedBy>
  <cp:revision>232</cp:revision>
  <dcterms:created xsi:type="dcterms:W3CDTF">2010-07-19T16:34:46Z</dcterms:created>
  <dcterms:modified xsi:type="dcterms:W3CDTF">2012-02-27T02:09:32Z</dcterms:modified>
</cp:coreProperties>
</file>