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4" r:id="rId2"/>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437"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F5BBD8-9954-447F-95F3-676AADF2316D}" type="datetimeFigureOut">
              <a:rPr lang="en-US" smtClean="0"/>
              <a:pPr/>
              <a:t>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AB879-3F57-411E-A96A-5256A15548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5BBD8-9954-447F-95F3-676AADF2316D}" type="datetimeFigureOut">
              <a:rPr lang="en-US" smtClean="0"/>
              <a:pPr/>
              <a:t>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AB879-3F57-411E-A96A-5256A15548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5BBD8-9954-447F-95F3-676AADF2316D}" type="datetimeFigureOut">
              <a:rPr lang="en-US" smtClean="0"/>
              <a:pPr/>
              <a:t>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AB879-3F57-411E-A96A-5256A15548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5BBD8-9954-447F-95F3-676AADF2316D}" type="datetimeFigureOut">
              <a:rPr lang="en-US" smtClean="0"/>
              <a:pPr/>
              <a:t>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AB879-3F57-411E-A96A-5256A15548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5BBD8-9954-447F-95F3-676AADF2316D}" type="datetimeFigureOut">
              <a:rPr lang="en-US" smtClean="0"/>
              <a:pPr/>
              <a:t>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AB879-3F57-411E-A96A-5256A15548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F5BBD8-9954-447F-95F3-676AADF2316D}" type="datetimeFigureOut">
              <a:rPr lang="en-US" smtClean="0"/>
              <a:pPr/>
              <a:t>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AB879-3F57-411E-A96A-5256A15548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F5BBD8-9954-447F-95F3-676AADF2316D}" type="datetimeFigureOut">
              <a:rPr lang="en-US" smtClean="0"/>
              <a:pPr/>
              <a:t>8/11/2012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AB879-3F57-411E-A96A-5256A15548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F5BBD8-9954-447F-95F3-676AADF2316D}" type="datetimeFigureOut">
              <a:rPr lang="en-US" smtClean="0"/>
              <a:pPr/>
              <a:t>8/11/2012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AB879-3F57-411E-A96A-5256A15548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5BBD8-9954-447F-95F3-676AADF2316D}" type="datetimeFigureOut">
              <a:rPr lang="en-US" smtClean="0"/>
              <a:pPr/>
              <a:t>8/11/2012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AB879-3F57-411E-A96A-5256A15548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5BBD8-9954-447F-95F3-676AADF2316D}" type="datetimeFigureOut">
              <a:rPr lang="en-US" smtClean="0"/>
              <a:pPr/>
              <a:t>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AB879-3F57-411E-A96A-5256A15548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5BBD8-9954-447F-95F3-676AADF2316D}" type="datetimeFigureOut">
              <a:rPr lang="en-US" smtClean="0"/>
              <a:pPr/>
              <a:t>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AB879-3F57-411E-A96A-5256A15548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5BBD8-9954-447F-95F3-676AADF2316D}" type="datetimeFigureOut">
              <a:rPr lang="en-US" smtClean="0"/>
              <a:pPr/>
              <a:t>8/11/2012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AB879-3F57-411E-A96A-5256A15548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lker.com/clipart-sheep-cartoon.html"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clker.com/clipart-23302.html"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hyperlink" Target="http://www.clker.com/clipart-23302.html" TargetMode="Externa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ctrTitle"/>
          </p:nvPr>
        </p:nvSpPr>
        <p:spPr>
          <a:xfrm>
            <a:off x="0" y="3048000"/>
            <a:ext cx="9144000" cy="1973262"/>
          </a:xfrm>
        </p:spPr>
        <p:txBody>
          <a:bodyPr>
            <a:normAutofit/>
          </a:bodyPr>
          <a:lstStyle/>
          <a:p>
            <a:pPr indent="0" algn="ctr" eaLnBrk="1" fontAlgn="auto" hangingPunct="1">
              <a:spcAft>
                <a:spcPts val="0"/>
              </a:spcAft>
              <a:defRPr/>
            </a:pPr>
            <a:r>
              <a:rPr lang="en-US" dirty="0" smtClean="0">
                <a:solidFill>
                  <a:schemeClr val="tx1"/>
                </a:solidFill>
                <a:effectLst/>
                <a:latin typeface="+mn-lt"/>
              </a:rPr>
              <a:t>Understanding Your Flock</a:t>
            </a:r>
            <a:r>
              <a:rPr lang="en-US" dirty="0" smtClean="0">
                <a:solidFill>
                  <a:schemeClr val="tx1"/>
                </a:solidFill>
                <a:effectLst/>
                <a:latin typeface="+mn-lt"/>
              </a:rPr>
              <a:t/>
            </a:r>
            <a:br>
              <a:rPr lang="en-US" dirty="0" smtClean="0">
                <a:solidFill>
                  <a:schemeClr val="tx1"/>
                </a:solidFill>
                <a:effectLst/>
                <a:latin typeface="+mn-lt"/>
              </a:rPr>
            </a:br>
            <a:endParaRPr lang="en-US" dirty="0" smtClean="0">
              <a:solidFill>
                <a:schemeClr val="tx1"/>
              </a:solidFill>
              <a:effectLst/>
              <a:latin typeface="+mn-lt"/>
            </a:endParaRPr>
          </a:p>
        </p:txBody>
      </p:sp>
      <p:pic>
        <p:nvPicPr>
          <p:cNvPr id="12" name="Picture 11" descr="Ottawa_wtag_4-c.png"/>
          <p:cNvPicPr>
            <a:picLocks noChangeAspect="1"/>
          </p:cNvPicPr>
          <p:nvPr/>
        </p:nvPicPr>
        <p:blipFill>
          <a:blip r:embed="rId2" cstate="print"/>
          <a:stretch>
            <a:fillRect/>
          </a:stretch>
        </p:blipFill>
        <p:spPr>
          <a:xfrm>
            <a:off x="381000" y="228600"/>
            <a:ext cx="5072782" cy="2199336"/>
          </a:xfrm>
          <a:prstGeom prst="rect">
            <a:avLst/>
          </a:prstGeom>
        </p:spPr>
      </p:pic>
      <p:pic>
        <p:nvPicPr>
          <p:cNvPr id="23554" name="Picture 2" descr="no preview">
            <a:hlinkClick r:id="rId3"/>
          </p:cNvPr>
          <p:cNvPicPr>
            <a:picLocks noChangeAspect="1" noChangeArrowheads="1"/>
          </p:cNvPicPr>
          <p:nvPr/>
        </p:nvPicPr>
        <p:blipFill>
          <a:blip r:embed="rId4" cstate="print"/>
          <a:srcRect/>
          <a:stretch>
            <a:fillRect/>
          </a:stretch>
        </p:blipFill>
        <p:spPr bwMode="auto">
          <a:xfrm>
            <a:off x="3429000" y="4343400"/>
            <a:ext cx="1457325" cy="1524000"/>
          </a:xfrm>
          <a:prstGeom prst="rect">
            <a:avLst/>
          </a:prstGeom>
          <a:noFill/>
        </p:spPr>
      </p:pic>
      <p:pic>
        <p:nvPicPr>
          <p:cNvPr id="23556" name="Picture 4" descr="no preview">
            <a:hlinkClick r:id="rId5"/>
          </p:cNvPr>
          <p:cNvPicPr>
            <a:picLocks noChangeAspect="1" noChangeArrowheads="1"/>
          </p:cNvPicPr>
          <p:nvPr/>
        </p:nvPicPr>
        <p:blipFill>
          <a:blip r:embed="rId6" cstate="print"/>
          <a:srcRect/>
          <a:stretch>
            <a:fillRect/>
          </a:stretch>
        </p:blipFill>
        <p:spPr bwMode="auto">
          <a:xfrm>
            <a:off x="3429000" y="4343400"/>
            <a:ext cx="1457325" cy="1524000"/>
          </a:xfrm>
          <a:prstGeom prst="rect">
            <a:avLst/>
          </a:prstGeom>
          <a:noFill/>
        </p:spPr>
      </p:pic>
      <p:sp>
        <p:nvSpPr>
          <p:cNvPr id="9" name="Title 1"/>
          <p:cNvSpPr txBox="1">
            <a:spLocks/>
          </p:cNvSpPr>
          <p:nvPr/>
        </p:nvSpPr>
        <p:spPr>
          <a:xfrm>
            <a:off x="457200" y="5943600"/>
            <a:ext cx="7543800" cy="685800"/>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Ken Blanchard</a:t>
            </a:r>
            <a:br>
              <a:rPr kumimoji="0" lang="en-US" sz="4400" b="1" i="0" u="none" strike="noStrike" kern="1200" cap="none" spc="0" normalizeH="0" baseline="0" noProof="0" dirty="0" smtClean="0">
                <a:ln>
                  <a:noFill/>
                </a:ln>
                <a:solidFill>
                  <a:schemeClr val="tx1"/>
                </a:solidFill>
                <a:effectLst/>
                <a:uLnTx/>
                <a:uFillTx/>
                <a:latin typeface="+mj-lt"/>
                <a:ea typeface="+mj-ea"/>
                <a:cs typeface="+mj-cs"/>
              </a:rPr>
            </a:br>
            <a:r>
              <a:rPr kumimoji="0" lang="en-US" sz="2200" b="1" i="0" u="none" strike="noStrike" kern="1200" cap="none" spc="0" normalizeH="0" baseline="0" noProof="0" dirty="0" smtClean="0">
                <a:ln>
                  <a:noFill/>
                </a:ln>
                <a:solidFill>
                  <a:schemeClr val="tx1"/>
                </a:solidFill>
                <a:effectLst/>
                <a:uLnTx/>
                <a:uFillTx/>
                <a:latin typeface="+mj-lt"/>
                <a:ea typeface="+mj-ea"/>
                <a:cs typeface="+mj-cs"/>
              </a:rPr>
              <a:t>Development Levels and Responses</a:t>
            </a:r>
            <a:r>
              <a:rPr kumimoji="0" lang="en-US" sz="22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2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500" fill="hold"/>
                                        <p:tgtEl>
                                          <p:spTgt spid="23554"/>
                                        </p:tgtEl>
                                        <p:attrNameLst>
                                          <p:attrName>ppt_x</p:attrName>
                                        </p:attrNameLst>
                                      </p:cBhvr>
                                      <p:tavLst>
                                        <p:tav tm="0">
                                          <p:val>
                                            <p:strVal val="#ppt_x"/>
                                          </p:val>
                                        </p:tav>
                                        <p:tav tm="100000">
                                          <p:val>
                                            <p:strVal val="#ppt_x"/>
                                          </p:val>
                                        </p:tav>
                                      </p:tavLst>
                                    </p:anim>
                                    <p:anim calcmode="lin" valueType="num">
                                      <p:cBhvr additive="base">
                                        <p:cTn id="8" dur="500" fill="hold"/>
                                        <p:tgtEl>
                                          <p:spTgt spid="235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556"/>
                                        </p:tgtEl>
                                        <p:attrNameLst>
                                          <p:attrName>style.visibility</p:attrName>
                                        </p:attrNameLst>
                                      </p:cBhvr>
                                      <p:to>
                                        <p:strVal val="visible"/>
                                      </p:to>
                                    </p:set>
                                  </p:childTnLst>
                                </p:cTn>
                              </p:par>
                            </p:childTnLst>
                          </p:cTn>
                        </p:par>
                        <p:par>
                          <p:cTn id="13" fill="hold">
                            <p:stCondLst>
                              <p:cond delay="0"/>
                            </p:stCondLst>
                            <p:childTnLst>
                              <p:par>
                                <p:cTn id="14" presetID="2" presetClass="exit" presetSubtype="4" fill="hold" grpId="0" nodeType="afterEffect">
                                  <p:stCondLst>
                                    <p:cond delay="4000"/>
                                  </p:stCondLst>
                                  <p:childTnLst>
                                    <p:anim calcmode="lin" valueType="num">
                                      <p:cBhvr additive="base">
                                        <p:cTn id="15" dur="500"/>
                                        <p:tgtEl>
                                          <p:spTgt spid="9"/>
                                        </p:tgtEl>
                                        <p:attrNameLst>
                                          <p:attrName>ppt_x</p:attrName>
                                        </p:attrNameLst>
                                      </p:cBhvr>
                                      <p:tavLst>
                                        <p:tav tm="0">
                                          <p:val>
                                            <p:strVal val="ppt_x"/>
                                          </p:val>
                                        </p:tav>
                                        <p:tav tm="100000">
                                          <p:val>
                                            <p:strVal val="ppt_x"/>
                                          </p:val>
                                        </p:tav>
                                      </p:tavLst>
                                    </p:anim>
                                    <p:anim calcmode="lin" valueType="num">
                                      <p:cBhvr additive="base">
                                        <p:cTn id="16" dur="500"/>
                                        <p:tgtEl>
                                          <p:spTgt spid="9"/>
                                        </p:tgtEl>
                                        <p:attrNameLst>
                                          <p:attrName>ppt_y</p:attrName>
                                        </p:attrNameLst>
                                      </p:cBhvr>
                                      <p:tavLst>
                                        <p:tav tm="0">
                                          <p:val>
                                            <p:strVal val="ppt_y"/>
                                          </p:val>
                                        </p:tav>
                                        <p:tav tm="100000">
                                          <p:val>
                                            <p:strVal val="1+ppt_h/2"/>
                                          </p:val>
                                        </p:tav>
                                      </p:tavLst>
                                    </p:anim>
                                    <p:set>
                                      <p:cBhvr>
                                        <p:cTn id="1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543800" cy="685800"/>
          </a:xfrm>
        </p:spPr>
        <p:txBody>
          <a:bodyPr>
            <a:normAutofit fontScale="90000"/>
          </a:bodyPr>
          <a:lstStyle/>
          <a:p>
            <a:r>
              <a:rPr lang="en-US" b="1" dirty="0" smtClean="0"/>
              <a:t>Ken Blanchard</a:t>
            </a:r>
            <a:br>
              <a:rPr lang="en-US" b="1" dirty="0" smtClean="0"/>
            </a:br>
            <a:r>
              <a:rPr lang="en-US" sz="2200" b="1" dirty="0" smtClean="0"/>
              <a:t>Development Levels and Responses</a:t>
            </a:r>
            <a:r>
              <a:rPr lang="en-US" sz="2200" dirty="0" smtClean="0"/>
              <a:t> </a:t>
            </a:r>
            <a:endParaRPr lang="en-US" sz="2200" dirty="0"/>
          </a:p>
        </p:txBody>
      </p:sp>
      <p:graphicFrame>
        <p:nvGraphicFramePr>
          <p:cNvPr id="4" name="Table 3"/>
          <p:cNvGraphicFramePr>
            <a:graphicFrameLocks noGrp="1"/>
          </p:cNvGraphicFramePr>
          <p:nvPr/>
        </p:nvGraphicFramePr>
        <p:xfrm>
          <a:off x="1524000" y="304800"/>
          <a:ext cx="6477000" cy="6354073"/>
        </p:xfrm>
        <a:graphic>
          <a:graphicData uri="http://schemas.openxmlformats.org/drawingml/2006/table">
            <a:tbl>
              <a:tblPr/>
              <a:tblGrid>
                <a:gridCol w="2159000"/>
                <a:gridCol w="2159000"/>
                <a:gridCol w="2159000"/>
              </a:tblGrid>
              <a:tr h="541939">
                <a:tc>
                  <a:txBody>
                    <a:bodyPr/>
                    <a:lstStyle/>
                    <a:p>
                      <a:pPr marL="0" marR="0" algn="ctr">
                        <a:lnSpc>
                          <a:spcPct val="115000"/>
                        </a:lnSpc>
                        <a:spcBef>
                          <a:spcPts val="0"/>
                        </a:spcBef>
                        <a:spcAft>
                          <a:spcPts val="1000"/>
                        </a:spcAft>
                      </a:pPr>
                      <a:r>
                        <a:rPr lang="en-US" sz="1500" dirty="0" smtClean="0">
                          <a:latin typeface="Calibri"/>
                          <a:ea typeface="Calibri"/>
                          <a:cs typeface="Times New Roman"/>
                        </a:rPr>
                        <a:t>DEVELOPMENT</a:t>
                      </a:r>
                    </a:p>
                    <a:p>
                      <a:pPr marL="0" marR="0" algn="ctr">
                        <a:lnSpc>
                          <a:spcPct val="115000"/>
                        </a:lnSpc>
                        <a:spcBef>
                          <a:spcPts val="0"/>
                        </a:spcBef>
                        <a:spcAft>
                          <a:spcPts val="1000"/>
                        </a:spcAft>
                      </a:pPr>
                      <a:r>
                        <a:rPr lang="en-US" sz="1500" dirty="0" smtClean="0">
                          <a:latin typeface="Calibri"/>
                          <a:ea typeface="Calibri"/>
                          <a:cs typeface="Times New Roman"/>
                        </a:rPr>
                        <a:t>LEVEL</a:t>
                      </a:r>
                      <a:endParaRPr lang="en-US" sz="1500" dirty="0">
                        <a:latin typeface="Calibri"/>
                        <a:ea typeface="Calibri"/>
                        <a:cs typeface="Times New Roman"/>
                      </a:endParaRP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dirty="0">
                          <a:latin typeface="Calibri"/>
                          <a:ea typeface="Calibri"/>
                          <a:cs typeface="Times New Roman"/>
                        </a:rPr>
                        <a:t>EMPLOYEE</a:t>
                      </a:r>
                    </a:p>
                    <a:p>
                      <a:pPr marL="0" marR="0" algn="ctr">
                        <a:lnSpc>
                          <a:spcPct val="115000"/>
                        </a:lnSpc>
                        <a:spcBef>
                          <a:spcPts val="0"/>
                        </a:spcBef>
                        <a:spcAft>
                          <a:spcPts val="1000"/>
                        </a:spcAft>
                      </a:pPr>
                      <a:r>
                        <a:rPr lang="en-US" sz="1500" dirty="0">
                          <a:latin typeface="Calibri"/>
                          <a:ea typeface="Calibri"/>
                          <a:cs typeface="Times New Roman"/>
                        </a:rPr>
                        <a:t>DESCRIPTION</a:t>
                      </a: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500" dirty="0">
                          <a:latin typeface="Calibri"/>
                          <a:ea typeface="Calibri"/>
                          <a:cs typeface="Times New Roman"/>
                        </a:rPr>
                        <a:t>LEADERSHIP</a:t>
                      </a:r>
                    </a:p>
                    <a:p>
                      <a:pPr marL="0" marR="0" algn="ctr">
                        <a:lnSpc>
                          <a:spcPct val="115000"/>
                        </a:lnSpc>
                        <a:spcBef>
                          <a:spcPts val="0"/>
                        </a:spcBef>
                        <a:spcAft>
                          <a:spcPts val="1000"/>
                        </a:spcAft>
                      </a:pPr>
                      <a:r>
                        <a:rPr lang="en-US" sz="1500" dirty="0">
                          <a:latin typeface="Calibri"/>
                          <a:ea typeface="Calibri"/>
                          <a:cs typeface="Times New Roman"/>
                        </a:rPr>
                        <a:t>STYLE</a:t>
                      </a: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7565">
                <a:tc>
                  <a:txBody>
                    <a:bodyPr/>
                    <a:lstStyle/>
                    <a:p>
                      <a:pPr marL="0" marR="0" algn="ctr">
                        <a:lnSpc>
                          <a:spcPct val="115000"/>
                        </a:lnSpc>
                        <a:spcBef>
                          <a:spcPts val="0"/>
                        </a:spcBef>
                        <a:spcAft>
                          <a:spcPts val="0"/>
                        </a:spcAft>
                      </a:pPr>
                      <a:r>
                        <a:rPr lang="en-US" sz="1800" b="1" dirty="0" smtClean="0">
                          <a:latin typeface="+mj-lt"/>
                          <a:ea typeface="Times New Roman"/>
                        </a:rPr>
                        <a:t>D1</a:t>
                      </a:r>
                      <a:endParaRPr lang="en-US" sz="1800" b="1" dirty="0">
                        <a:latin typeface="+mj-lt"/>
                        <a:ea typeface="Times New Roman"/>
                      </a:endParaRPr>
                    </a:p>
                    <a:p>
                      <a:pPr marL="0" marR="0" algn="ctr">
                        <a:lnSpc>
                          <a:spcPct val="115000"/>
                        </a:lnSpc>
                        <a:spcBef>
                          <a:spcPts val="0"/>
                        </a:spcBef>
                        <a:spcAft>
                          <a:spcPts val="1000"/>
                        </a:spcAft>
                      </a:pPr>
                      <a:r>
                        <a:rPr lang="en-US" sz="1500" dirty="0">
                          <a:latin typeface="Calibri"/>
                          <a:ea typeface="Calibri"/>
                          <a:cs typeface="Times New Roman"/>
                        </a:rPr>
                        <a:t>Low Competence</a:t>
                      </a:r>
                    </a:p>
                    <a:p>
                      <a:pPr marL="0" marR="0" algn="ctr">
                        <a:lnSpc>
                          <a:spcPct val="115000"/>
                        </a:lnSpc>
                        <a:spcBef>
                          <a:spcPts val="0"/>
                        </a:spcBef>
                        <a:spcAft>
                          <a:spcPts val="1000"/>
                        </a:spcAft>
                      </a:pPr>
                      <a:r>
                        <a:rPr lang="en-US" sz="1500" dirty="0">
                          <a:latin typeface="Calibri"/>
                          <a:ea typeface="Calibri"/>
                          <a:cs typeface="Times New Roman"/>
                        </a:rPr>
                        <a:t>+</a:t>
                      </a:r>
                    </a:p>
                    <a:p>
                      <a:pPr marL="0" marR="0" algn="ctr">
                        <a:lnSpc>
                          <a:spcPct val="115000"/>
                        </a:lnSpc>
                        <a:spcBef>
                          <a:spcPts val="0"/>
                        </a:spcBef>
                        <a:spcAft>
                          <a:spcPts val="1000"/>
                        </a:spcAft>
                      </a:pPr>
                      <a:r>
                        <a:rPr lang="en-US" sz="1500" dirty="0">
                          <a:latin typeface="Calibri"/>
                          <a:ea typeface="Calibri"/>
                          <a:cs typeface="Times New Roman"/>
                        </a:rPr>
                        <a:t>High Commitment</a:t>
                      </a: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900" dirty="0" smtClean="0">
                        <a:latin typeface="Calibri"/>
                        <a:ea typeface="Calibri"/>
                        <a:cs typeface="Times New Roman"/>
                      </a:endParaRPr>
                    </a:p>
                    <a:p>
                      <a:pPr marL="0" marR="0" algn="ctr">
                        <a:lnSpc>
                          <a:spcPct val="115000"/>
                        </a:lnSpc>
                        <a:spcBef>
                          <a:spcPts val="0"/>
                        </a:spcBef>
                        <a:spcAft>
                          <a:spcPts val="1000"/>
                        </a:spcAft>
                      </a:pPr>
                      <a:r>
                        <a:rPr lang="en-US" sz="1500" dirty="0" smtClean="0">
                          <a:latin typeface="Calibri"/>
                          <a:ea typeface="Calibri"/>
                          <a:cs typeface="Times New Roman"/>
                        </a:rPr>
                        <a:t>Enthusiastic</a:t>
                      </a:r>
                      <a:r>
                        <a:rPr lang="en-US" sz="1500" dirty="0">
                          <a:latin typeface="Calibri"/>
                          <a:ea typeface="Calibri"/>
                          <a:cs typeface="Times New Roman"/>
                        </a:rPr>
                        <a:t>, but lacks skill, knowledge and/or </a:t>
                      </a:r>
                      <a:r>
                        <a:rPr lang="en-US" sz="1500" dirty="0" smtClean="0">
                          <a:latin typeface="Calibri"/>
                          <a:ea typeface="Calibri"/>
                          <a:cs typeface="Times New Roman"/>
                        </a:rPr>
                        <a:t>experience</a:t>
                      </a:r>
                      <a:endParaRPr lang="en-US" sz="1500" dirty="0">
                        <a:latin typeface="Calibri"/>
                        <a:ea typeface="Calibri"/>
                        <a:cs typeface="Times New Roman"/>
                      </a:endParaRP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800" b="1" kern="1200" dirty="0" smtClean="0">
                          <a:solidFill>
                            <a:schemeClr val="tx1"/>
                          </a:solidFill>
                          <a:latin typeface="+mn-lt"/>
                          <a:ea typeface="+mn-ea"/>
                          <a:cs typeface="+mn-cs"/>
                        </a:rPr>
                        <a:t>R1 </a:t>
                      </a:r>
                    </a:p>
                    <a:p>
                      <a:pPr marL="0" marR="0" algn="ctr">
                        <a:lnSpc>
                          <a:spcPct val="115000"/>
                        </a:lnSpc>
                        <a:spcBef>
                          <a:spcPts val="0"/>
                        </a:spcBef>
                        <a:spcAft>
                          <a:spcPts val="1000"/>
                        </a:spcAft>
                      </a:pPr>
                      <a:r>
                        <a:rPr lang="en-US" sz="1500" dirty="0" smtClean="0">
                          <a:latin typeface="Calibri"/>
                          <a:ea typeface="Calibri"/>
                          <a:cs typeface="Times New Roman"/>
                        </a:rPr>
                        <a:t>Provide </a:t>
                      </a:r>
                      <a:r>
                        <a:rPr lang="en-US" sz="1500" dirty="0">
                          <a:latin typeface="Calibri"/>
                          <a:ea typeface="Calibri"/>
                          <a:cs typeface="Times New Roman"/>
                        </a:rPr>
                        <a:t>direction, support and control, while maintaining decision-making authority</a:t>
                      </a: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7565">
                <a:tc>
                  <a:txBody>
                    <a:bodyPr/>
                    <a:lstStyle/>
                    <a:p>
                      <a:pPr marL="0" marR="0" algn="ctr">
                        <a:lnSpc>
                          <a:spcPct val="115000"/>
                        </a:lnSpc>
                        <a:spcBef>
                          <a:spcPts val="0"/>
                        </a:spcBef>
                        <a:spcAft>
                          <a:spcPts val="0"/>
                        </a:spcAft>
                      </a:pPr>
                      <a:r>
                        <a:rPr lang="en-US" sz="1800" b="1" dirty="0" smtClean="0">
                          <a:latin typeface="+mj-lt"/>
                          <a:ea typeface="Times New Roman"/>
                        </a:rPr>
                        <a:t>D2</a:t>
                      </a:r>
                      <a:endParaRPr lang="en-US" sz="1800" b="1" dirty="0">
                        <a:latin typeface="+mj-lt"/>
                        <a:ea typeface="Times New Roman"/>
                      </a:endParaRPr>
                    </a:p>
                    <a:p>
                      <a:pPr marL="0" marR="0" algn="ctr">
                        <a:lnSpc>
                          <a:spcPct val="115000"/>
                        </a:lnSpc>
                        <a:spcBef>
                          <a:spcPts val="0"/>
                        </a:spcBef>
                        <a:spcAft>
                          <a:spcPts val="1000"/>
                        </a:spcAft>
                      </a:pPr>
                      <a:r>
                        <a:rPr lang="en-US" sz="1500" dirty="0">
                          <a:latin typeface="Calibri"/>
                          <a:ea typeface="Calibri"/>
                          <a:cs typeface="Times New Roman"/>
                        </a:rPr>
                        <a:t>Some Competence</a:t>
                      </a:r>
                    </a:p>
                    <a:p>
                      <a:pPr marL="0" marR="0" algn="ctr">
                        <a:lnSpc>
                          <a:spcPct val="115000"/>
                        </a:lnSpc>
                        <a:spcBef>
                          <a:spcPts val="0"/>
                        </a:spcBef>
                        <a:spcAft>
                          <a:spcPts val="1000"/>
                        </a:spcAft>
                      </a:pPr>
                      <a:r>
                        <a:rPr lang="en-US" sz="1500" dirty="0">
                          <a:latin typeface="Calibri"/>
                          <a:ea typeface="Calibri"/>
                          <a:cs typeface="Times New Roman"/>
                        </a:rPr>
                        <a:t>+</a:t>
                      </a:r>
                    </a:p>
                    <a:p>
                      <a:pPr marL="0" marR="0" algn="ctr">
                        <a:lnSpc>
                          <a:spcPct val="115000"/>
                        </a:lnSpc>
                        <a:spcBef>
                          <a:spcPts val="0"/>
                        </a:spcBef>
                        <a:spcAft>
                          <a:spcPts val="1000"/>
                        </a:spcAft>
                      </a:pPr>
                      <a:r>
                        <a:rPr lang="en-US" sz="1500" dirty="0">
                          <a:latin typeface="Calibri"/>
                          <a:ea typeface="Calibri"/>
                          <a:cs typeface="Times New Roman"/>
                        </a:rPr>
                        <a:t>Low Commitment</a:t>
                      </a: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800" dirty="0">
                        <a:latin typeface="Calibri"/>
                        <a:ea typeface="Calibri"/>
                        <a:cs typeface="Times New Roman"/>
                      </a:endParaRPr>
                    </a:p>
                    <a:p>
                      <a:pPr marL="0" marR="0" algn="ctr">
                        <a:lnSpc>
                          <a:spcPct val="115000"/>
                        </a:lnSpc>
                        <a:spcBef>
                          <a:spcPts val="0"/>
                        </a:spcBef>
                        <a:spcAft>
                          <a:spcPts val="1000"/>
                        </a:spcAft>
                      </a:pPr>
                      <a:r>
                        <a:rPr lang="en-US" sz="1500" dirty="0">
                          <a:latin typeface="Calibri"/>
                          <a:ea typeface="Calibri"/>
                          <a:cs typeface="Times New Roman"/>
                        </a:rPr>
                        <a:t>Relatively inexperienced and lacks confidence</a:t>
                      </a: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800" b="1" kern="1200" dirty="0" smtClean="0">
                          <a:solidFill>
                            <a:schemeClr val="tx1"/>
                          </a:solidFill>
                          <a:latin typeface="+mn-lt"/>
                          <a:ea typeface="+mn-ea"/>
                          <a:cs typeface="+mn-cs"/>
                        </a:rPr>
                        <a:t>R2</a:t>
                      </a:r>
                      <a:r>
                        <a:rPr lang="en-US" sz="1600" b="1" kern="1200" dirty="0" smtClean="0">
                          <a:solidFill>
                            <a:schemeClr val="tx1"/>
                          </a:solidFill>
                          <a:latin typeface="+mn-lt"/>
                          <a:ea typeface="+mn-ea"/>
                          <a:cs typeface="+mn-cs"/>
                        </a:rPr>
                        <a:t> </a:t>
                      </a:r>
                    </a:p>
                    <a:p>
                      <a:pPr marL="0" marR="0" algn="ctr">
                        <a:lnSpc>
                          <a:spcPct val="115000"/>
                        </a:lnSpc>
                        <a:spcBef>
                          <a:spcPts val="0"/>
                        </a:spcBef>
                        <a:spcAft>
                          <a:spcPts val="1000"/>
                        </a:spcAft>
                      </a:pPr>
                      <a:r>
                        <a:rPr lang="en-US" sz="1500" dirty="0" smtClean="0">
                          <a:latin typeface="Calibri"/>
                          <a:ea typeface="Calibri"/>
                          <a:cs typeface="Times New Roman"/>
                        </a:rPr>
                        <a:t>Provide direction </a:t>
                      </a:r>
                      <a:r>
                        <a:rPr lang="en-US" sz="1500" dirty="0">
                          <a:latin typeface="Calibri"/>
                          <a:ea typeface="Calibri"/>
                          <a:cs typeface="Times New Roman"/>
                        </a:rPr>
                        <a:t>and support</a:t>
                      </a: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7565">
                <a:tc>
                  <a:txBody>
                    <a:bodyPr/>
                    <a:lstStyle/>
                    <a:p>
                      <a:pPr marL="0" marR="0" algn="ctr">
                        <a:lnSpc>
                          <a:spcPct val="115000"/>
                        </a:lnSpc>
                        <a:spcBef>
                          <a:spcPts val="0"/>
                        </a:spcBef>
                        <a:spcAft>
                          <a:spcPts val="0"/>
                        </a:spcAft>
                      </a:pPr>
                      <a:r>
                        <a:rPr lang="en-US" sz="1800" b="1" dirty="0" smtClean="0">
                          <a:latin typeface="+mj-lt"/>
                          <a:ea typeface="Times New Roman"/>
                        </a:rPr>
                        <a:t>D3</a:t>
                      </a:r>
                      <a:endParaRPr lang="en-US" sz="1800" b="1" dirty="0">
                        <a:latin typeface="+mj-lt"/>
                        <a:ea typeface="Times New Roman"/>
                      </a:endParaRPr>
                    </a:p>
                    <a:p>
                      <a:pPr marL="0" marR="0" algn="ctr">
                        <a:lnSpc>
                          <a:spcPct val="115000"/>
                        </a:lnSpc>
                        <a:spcBef>
                          <a:spcPts val="0"/>
                        </a:spcBef>
                        <a:spcAft>
                          <a:spcPts val="1000"/>
                        </a:spcAft>
                      </a:pPr>
                      <a:r>
                        <a:rPr lang="en-US" sz="1500" dirty="0">
                          <a:latin typeface="Calibri"/>
                          <a:ea typeface="Calibri"/>
                          <a:cs typeface="Times New Roman"/>
                        </a:rPr>
                        <a:t>High Competence</a:t>
                      </a:r>
                    </a:p>
                    <a:p>
                      <a:pPr marL="0" marR="0" algn="ctr">
                        <a:lnSpc>
                          <a:spcPct val="115000"/>
                        </a:lnSpc>
                        <a:spcBef>
                          <a:spcPts val="0"/>
                        </a:spcBef>
                        <a:spcAft>
                          <a:spcPts val="1000"/>
                        </a:spcAft>
                      </a:pPr>
                      <a:r>
                        <a:rPr lang="en-US" sz="1500" dirty="0">
                          <a:latin typeface="Calibri"/>
                          <a:ea typeface="Calibri"/>
                          <a:cs typeface="Times New Roman"/>
                        </a:rPr>
                        <a:t>+</a:t>
                      </a:r>
                    </a:p>
                    <a:p>
                      <a:pPr marL="0" marR="0" algn="ctr">
                        <a:lnSpc>
                          <a:spcPct val="115000"/>
                        </a:lnSpc>
                        <a:spcBef>
                          <a:spcPts val="0"/>
                        </a:spcBef>
                        <a:spcAft>
                          <a:spcPts val="1000"/>
                        </a:spcAft>
                      </a:pPr>
                      <a:r>
                        <a:rPr lang="en-US" sz="1500" dirty="0">
                          <a:latin typeface="Calibri"/>
                          <a:ea typeface="Calibri"/>
                          <a:cs typeface="Times New Roman"/>
                        </a:rPr>
                        <a:t>Variable Commitment</a:t>
                      </a: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800" dirty="0">
                        <a:latin typeface="Calibri"/>
                        <a:ea typeface="Calibri"/>
                        <a:cs typeface="Times New Roman"/>
                      </a:endParaRPr>
                    </a:p>
                    <a:p>
                      <a:pPr marL="0" marR="0" algn="ctr">
                        <a:lnSpc>
                          <a:spcPct val="115000"/>
                        </a:lnSpc>
                        <a:spcBef>
                          <a:spcPts val="0"/>
                        </a:spcBef>
                        <a:spcAft>
                          <a:spcPts val="1000"/>
                        </a:spcAft>
                      </a:pPr>
                      <a:r>
                        <a:rPr lang="en-US" sz="1500" dirty="0">
                          <a:latin typeface="Calibri"/>
                          <a:ea typeface="Calibri"/>
                          <a:cs typeface="Times New Roman"/>
                        </a:rPr>
                        <a:t>Has the skills, knowledge and/or experience, but lacks motivation or confidence</a:t>
                      </a: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800" b="1" kern="1200" dirty="0" smtClean="0">
                          <a:solidFill>
                            <a:schemeClr val="tx1"/>
                          </a:solidFill>
                          <a:latin typeface="+mn-lt"/>
                          <a:ea typeface="+mn-ea"/>
                          <a:cs typeface="+mn-cs"/>
                        </a:rPr>
                        <a:t>R3 </a:t>
                      </a:r>
                    </a:p>
                    <a:p>
                      <a:pPr marL="0" marR="0" algn="ctr">
                        <a:lnSpc>
                          <a:spcPct val="115000"/>
                        </a:lnSpc>
                        <a:spcBef>
                          <a:spcPts val="0"/>
                        </a:spcBef>
                        <a:spcAft>
                          <a:spcPts val="1000"/>
                        </a:spcAft>
                      </a:pPr>
                      <a:r>
                        <a:rPr lang="en-US" sz="1500" dirty="0" smtClean="0">
                          <a:latin typeface="Calibri"/>
                          <a:ea typeface="Calibri"/>
                          <a:cs typeface="Times New Roman"/>
                        </a:rPr>
                        <a:t>Praise</a:t>
                      </a:r>
                      <a:r>
                        <a:rPr lang="en-US" sz="1500" dirty="0">
                          <a:latin typeface="Calibri"/>
                          <a:ea typeface="Calibri"/>
                          <a:cs typeface="Times New Roman"/>
                        </a:rPr>
                        <a:t>, listen and encourage</a:t>
                      </a: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7565">
                <a:tc>
                  <a:txBody>
                    <a:bodyPr/>
                    <a:lstStyle/>
                    <a:p>
                      <a:pPr marL="0" marR="0" algn="ctr">
                        <a:lnSpc>
                          <a:spcPct val="115000"/>
                        </a:lnSpc>
                        <a:spcBef>
                          <a:spcPts val="0"/>
                        </a:spcBef>
                        <a:spcAft>
                          <a:spcPts val="0"/>
                        </a:spcAft>
                      </a:pPr>
                      <a:r>
                        <a:rPr lang="en-US" sz="1800" b="1" dirty="0" smtClean="0">
                          <a:latin typeface="+mj-lt"/>
                          <a:ea typeface="Times New Roman"/>
                        </a:rPr>
                        <a:t>D4</a:t>
                      </a:r>
                      <a:endParaRPr lang="en-US" sz="1800" b="1" dirty="0">
                        <a:latin typeface="+mj-lt"/>
                        <a:ea typeface="Times New Roman"/>
                      </a:endParaRPr>
                    </a:p>
                    <a:p>
                      <a:pPr marL="0" marR="0" algn="ctr">
                        <a:lnSpc>
                          <a:spcPct val="115000"/>
                        </a:lnSpc>
                        <a:spcBef>
                          <a:spcPts val="0"/>
                        </a:spcBef>
                        <a:spcAft>
                          <a:spcPts val="1000"/>
                        </a:spcAft>
                      </a:pPr>
                      <a:r>
                        <a:rPr lang="en-US" sz="1500" dirty="0">
                          <a:latin typeface="Calibri"/>
                          <a:ea typeface="Calibri"/>
                          <a:cs typeface="Times New Roman"/>
                        </a:rPr>
                        <a:t>High Competence</a:t>
                      </a:r>
                    </a:p>
                    <a:p>
                      <a:pPr marL="0" marR="0" algn="ctr">
                        <a:lnSpc>
                          <a:spcPct val="115000"/>
                        </a:lnSpc>
                        <a:spcBef>
                          <a:spcPts val="0"/>
                        </a:spcBef>
                        <a:spcAft>
                          <a:spcPts val="1000"/>
                        </a:spcAft>
                      </a:pPr>
                      <a:r>
                        <a:rPr lang="en-US" sz="1500" dirty="0">
                          <a:latin typeface="Calibri"/>
                          <a:ea typeface="Calibri"/>
                          <a:cs typeface="Times New Roman"/>
                        </a:rPr>
                        <a:t>+</a:t>
                      </a:r>
                    </a:p>
                    <a:p>
                      <a:pPr marL="0" marR="0" algn="ctr">
                        <a:lnSpc>
                          <a:spcPct val="115000"/>
                        </a:lnSpc>
                        <a:spcBef>
                          <a:spcPts val="0"/>
                        </a:spcBef>
                        <a:spcAft>
                          <a:spcPts val="1000"/>
                        </a:spcAft>
                      </a:pPr>
                      <a:r>
                        <a:rPr lang="en-US" sz="1500" dirty="0">
                          <a:latin typeface="Calibri"/>
                          <a:ea typeface="Calibri"/>
                          <a:cs typeface="Times New Roman"/>
                        </a:rPr>
                        <a:t>High Commitment</a:t>
                      </a: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endParaRPr lang="en-US" sz="1500" dirty="0">
                        <a:latin typeface="Calibri"/>
                        <a:ea typeface="Calibri"/>
                        <a:cs typeface="Times New Roman"/>
                      </a:endParaRPr>
                    </a:p>
                    <a:p>
                      <a:pPr marL="0" marR="0" algn="ctr">
                        <a:lnSpc>
                          <a:spcPct val="115000"/>
                        </a:lnSpc>
                        <a:spcBef>
                          <a:spcPts val="0"/>
                        </a:spcBef>
                        <a:spcAft>
                          <a:spcPts val="1000"/>
                        </a:spcAft>
                      </a:pPr>
                      <a:r>
                        <a:rPr lang="en-US" sz="1500" dirty="0">
                          <a:latin typeface="Calibri"/>
                          <a:ea typeface="Calibri"/>
                          <a:cs typeface="Times New Roman"/>
                        </a:rPr>
                        <a:t>Able and willing to work on projects themselves</a:t>
                      </a: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800" b="1" kern="1200" dirty="0" smtClean="0">
                          <a:solidFill>
                            <a:schemeClr val="tx1"/>
                          </a:solidFill>
                          <a:latin typeface="+mn-lt"/>
                          <a:ea typeface="+mn-ea"/>
                          <a:cs typeface="+mn-cs"/>
                        </a:rPr>
                        <a:t>R3 </a:t>
                      </a:r>
                    </a:p>
                    <a:p>
                      <a:pPr marL="0" marR="0" algn="ctr">
                        <a:lnSpc>
                          <a:spcPct val="115000"/>
                        </a:lnSpc>
                        <a:spcBef>
                          <a:spcPts val="0"/>
                        </a:spcBef>
                        <a:spcAft>
                          <a:spcPts val="1000"/>
                        </a:spcAft>
                      </a:pPr>
                      <a:r>
                        <a:rPr lang="en-US" sz="1500" dirty="0" smtClean="0">
                          <a:latin typeface="Calibri"/>
                          <a:ea typeface="Calibri"/>
                          <a:cs typeface="Times New Roman"/>
                        </a:rPr>
                        <a:t>Turn </a:t>
                      </a:r>
                      <a:r>
                        <a:rPr lang="en-US" sz="1500" dirty="0">
                          <a:latin typeface="Calibri"/>
                          <a:ea typeface="Calibri"/>
                          <a:cs typeface="Times New Roman"/>
                        </a:rPr>
                        <a:t>over responsibility and authority, delegate</a:t>
                      </a:r>
                    </a:p>
                  </a:txBody>
                  <a:tcPr marL="39343" marR="393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4" fill="hold" grpId="0" nodeType="with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u="sng" dirty="0" smtClean="0"/>
              <a:t>S1=R1:     Telling / Directing</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534400" cy="5791200"/>
          </a:xfrm>
        </p:spPr>
        <p:txBody>
          <a:bodyPr>
            <a:normAutofit fontScale="62500" lnSpcReduction="20000"/>
          </a:bodyPr>
          <a:lstStyle/>
          <a:p>
            <a:pPr>
              <a:buNone/>
            </a:pPr>
            <a:r>
              <a:rPr lang="en-US" b="1" dirty="0"/>
              <a:t> </a:t>
            </a:r>
            <a:r>
              <a:rPr lang="en-US" dirty="0" smtClean="0"/>
              <a:t>Follower</a:t>
            </a:r>
            <a:r>
              <a:rPr lang="en-US" dirty="0"/>
              <a:t>: </a:t>
            </a:r>
            <a:r>
              <a:rPr lang="en-US" dirty="0" smtClean="0"/>
              <a:t>Low </a:t>
            </a:r>
            <a:r>
              <a:rPr lang="en-US" dirty="0"/>
              <a:t>competence, low commitment / Unable and unwilling or insecure</a:t>
            </a:r>
          </a:p>
          <a:p>
            <a:pPr>
              <a:buNone/>
            </a:pPr>
            <a:r>
              <a:rPr lang="en-US" dirty="0"/>
              <a:t> </a:t>
            </a:r>
            <a:r>
              <a:rPr lang="en-US" dirty="0" smtClean="0"/>
              <a:t>			 </a:t>
            </a:r>
          </a:p>
          <a:p>
            <a:pPr algn="ctr">
              <a:buNone/>
            </a:pPr>
            <a:r>
              <a:rPr lang="en-US" b="1" u="sng" dirty="0"/>
              <a:t>L</a:t>
            </a:r>
            <a:r>
              <a:rPr lang="en-US" b="1" u="sng" dirty="0" smtClean="0"/>
              <a:t>eader</a:t>
            </a:r>
            <a:r>
              <a:rPr lang="en-US" b="1" u="sng" dirty="0"/>
              <a:t>: High task focus, low relationship focus</a:t>
            </a:r>
          </a:p>
          <a:p>
            <a:pPr>
              <a:buNone/>
            </a:pPr>
            <a:endParaRPr lang="en-US" dirty="0"/>
          </a:p>
          <a:p>
            <a:pPr>
              <a:buNone/>
            </a:pPr>
            <a:r>
              <a:rPr lang="en-US" dirty="0" smtClean="0"/>
              <a:t>      When </a:t>
            </a:r>
            <a:r>
              <a:rPr lang="en-US" dirty="0"/>
              <a:t>the follower cannot do the job and is unwilling or afraid to try, then the </a:t>
            </a:r>
            <a:r>
              <a:rPr lang="en-US" dirty="0" smtClean="0"/>
              <a:t>leader takes </a:t>
            </a:r>
            <a:r>
              <a:rPr lang="en-US" dirty="0"/>
              <a:t>a highly directive role, telling them what to do but without a great deal of concern for the relationship. The leader may also provide a working structure, both for the job and in terms of how the person is controlled.</a:t>
            </a:r>
          </a:p>
          <a:p>
            <a:pPr>
              <a:buNone/>
            </a:pPr>
            <a:r>
              <a:rPr lang="en-US" dirty="0"/>
              <a:t> </a:t>
            </a:r>
          </a:p>
          <a:p>
            <a:pPr>
              <a:buNone/>
            </a:pPr>
            <a:r>
              <a:rPr lang="en-US" dirty="0" smtClean="0"/>
              <a:t>       The </a:t>
            </a:r>
            <a:r>
              <a:rPr lang="en-US" dirty="0"/>
              <a:t>leader may first find out why the person is not motivated and if there are any limitations in ability. These two factors may be linked, for example where a person believes they are less capable than they should be may be in some form of denial or other coping They follower may also lack self-confidence as a result.</a:t>
            </a:r>
          </a:p>
          <a:p>
            <a:pPr>
              <a:buNone/>
            </a:pPr>
            <a:endParaRPr lang="en-US" dirty="0"/>
          </a:p>
          <a:p>
            <a:pPr>
              <a:buNone/>
            </a:pPr>
            <a:r>
              <a:rPr lang="en-US" dirty="0" smtClean="0"/>
              <a:t>       If </a:t>
            </a:r>
            <a:r>
              <a:rPr lang="en-US" dirty="0"/>
              <a:t>the leader focused more on the relationship, the follower may become confused about what must be done and what is optional. The leader thus maintains a clear 'do this' position to ensure all required actions are clear.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S2=R2:       </a:t>
            </a:r>
            <a:r>
              <a:rPr lang="en-US" b="1" u="sng" dirty="0"/>
              <a:t>Selling / Coaching</a:t>
            </a:r>
            <a:r>
              <a:rPr lang="en-US" dirty="0"/>
              <a:t/>
            </a:r>
            <a:br>
              <a:rPr lang="en-US" dirty="0"/>
            </a:br>
            <a:endParaRPr lang="en-US" dirty="0"/>
          </a:p>
        </p:txBody>
      </p:sp>
      <p:sp>
        <p:nvSpPr>
          <p:cNvPr id="3" name="Content Placeholder 2"/>
          <p:cNvSpPr>
            <a:spLocks noGrp="1"/>
          </p:cNvSpPr>
          <p:nvPr>
            <p:ph idx="1"/>
          </p:nvPr>
        </p:nvSpPr>
        <p:spPr>
          <a:xfrm>
            <a:off x="304800" y="1295400"/>
            <a:ext cx="8534400" cy="5135563"/>
          </a:xfrm>
        </p:spPr>
        <p:txBody>
          <a:bodyPr>
            <a:normAutofit fontScale="62500" lnSpcReduction="20000"/>
          </a:bodyPr>
          <a:lstStyle/>
          <a:p>
            <a:pPr>
              <a:buNone/>
            </a:pPr>
            <a:r>
              <a:rPr lang="en-US" dirty="0" smtClean="0"/>
              <a:t>Follower</a:t>
            </a:r>
            <a:r>
              <a:rPr lang="en-US" dirty="0"/>
              <a:t>: R2: Some competence, variable commitment / </a:t>
            </a:r>
            <a:endParaRPr lang="en-US" dirty="0" smtClean="0"/>
          </a:p>
          <a:p>
            <a:pPr algn="ctr">
              <a:buNone/>
            </a:pPr>
            <a:r>
              <a:rPr lang="en-US" dirty="0" smtClean="0"/>
              <a:t>                                                                       Unable but willing </a:t>
            </a:r>
            <a:r>
              <a:rPr lang="en-US" dirty="0"/>
              <a:t>or </a:t>
            </a:r>
            <a:r>
              <a:rPr lang="en-US" dirty="0" smtClean="0"/>
              <a:t>motivated</a:t>
            </a:r>
          </a:p>
          <a:p>
            <a:pPr algn="ctr">
              <a:buNone/>
            </a:pPr>
            <a:endParaRPr lang="en-US" sz="2100" dirty="0"/>
          </a:p>
          <a:p>
            <a:pPr algn="ctr">
              <a:buNone/>
            </a:pPr>
            <a:r>
              <a:rPr lang="en-US" b="1" u="sng" dirty="0"/>
              <a:t>Leader: High task focus, high relationship </a:t>
            </a:r>
            <a:r>
              <a:rPr lang="en-US" b="1" u="sng" dirty="0" smtClean="0"/>
              <a:t>focus</a:t>
            </a:r>
          </a:p>
          <a:p>
            <a:pPr algn="ctr">
              <a:lnSpc>
                <a:spcPct val="120000"/>
              </a:lnSpc>
              <a:spcBef>
                <a:spcPts val="0"/>
              </a:spcBef>
              <a:buNone/>
            </a:pPr>
            <a:endParaRPr lang="en-US" b="1" u="sng" dirty="0"/>
          </a:p>
          <a:p>
            <a:pPr indent="0">
              <a:lnSpc>
                <a:spcPct val="120000"/>
              </a:lnSpc>
              <a:spcBef>
                <a:spcPts val="0"/>
              </a:spcBef>
              <a:buNone/>
            </a:pPr>
            <a:r>
              <a:rPr lang="en-US" sz="3500" dirty="0"/>
              <a:t>When the follower can do the job, at least to some extent, and perhaps is over-confident about their ability in this, then 'telling' them what to do may </a:t>
            </a:r>
            <a:r>
              <a:rPr lang="en-US" sz="3500" dirty="0" err="1"/>
              <a:t>demotivate</a:t>
            </a:r>
            <a:r>
              <a:rPr lang="en-US" sz="3500" dirty="0"/>
              <a:t> them or lead to resistance. The leader thus needs to 'sell' another way of working, explaining and clarifying decisions. </a:t>
            </a:r>
          </a:p>
          <a:p>
            <a:pPr indent="0">
              <a:lnSpc>
                <a:spcPct val="120000"/>
              </a:lnSpc>
              <a:spcBef>
                <a:spcPts val="0"/>
              </a:spcBef>
              <a:buNone/>
            </a:pPr>
            <a:r>
              <a:rPr lang="en-US" sz="3500" dirty="0"/>
              <a:t> </a:t>
            </a:r>
          </a:p>
          <a:p>
            <a:pPr indent="0">
              <a:lnSpc>
                <a:spcPct val="120000"/>
              </a:lnSpc>
              <a:spcBef>
                <a:spcPts val="0"/>
              </a:spcBef>
              <a:buNone/>
            </a:pPr>
            <a:r>
              <a:rPr lang="en-US" sz="3500" dirty="0"/>
              <a:t>The leader thus spends time listening advising and, where appropriate, helping the follower to gain necessary skills through coaching methods</a:t>
            </a:r>
            <a:r>
              <a:rPr lang="en-US" dirty="0"/>
              <a:t>.</a:t>
            </a:r>
          </a:p>
          <a:p>
            <a:pPr>
              <a:lnSpc>
                <a:spcPct val="120000"/>
              </a:lnSpc>
              <a:spcBef>
                <a:spcPts val="0"/>
              </a:spcBef>
              <a:buNone/>
            </a:pPr>
            <a:r>
              <a:rPr lang="en-US" dirty="0"/>
              <a:t> </a:t>
            </a:r>
          </a:p>
          <a:p>
            <a:pPr algn="ctr">
              <a:buNone/>
            </a:pPr>
            <a:r>
              <a:rPr lang="en-US" b="1" dirty="0"/>
              <a:t>Note:     S1 and S2 are leader-driven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15962"/>
          </a:xfrm>
        </p:spPr>
        <p:txBody>
          <a:bodyPr>
            <a:normAutofit fontScale="90000"/>
          </a:bodyPr>
          <a:lstStyle/>
          <a:p>
            <a:r>
              <a:rPr lang="en-US" b="1" u="sng" dirty="0" smtClean="0"/>
              <a:t>S3=R3:    </a:t>
            </a:r>
            <a:r>
              <a:rPr lang="en-US" b="1" u="sng" dirty="0"/>
              <a:t>Participating / Supporting</a:t>
            </a:r>
            <a:r>
              <a:rPr lang="en-US" dirty="0"/>
              <a:t/>
            </a:r>
            <a:br>
              <a:rPr lang="en-US" dirty="0"/>
            </a:br>
            <a:endParaRPr lang="en-US" dirty="0"/>
          </a:p>
        </p:txBody>
      </p:sp>
      <p:sp>
        <p:nvSpPr>
          <p:cNvPr id="3" name="Content Placeholder 2"/>
          <p:cNvSpPr>
            <a:spLocks noGrp="1"/>
          </p:cNvSpPr>
          <p:nvPr>
            <p:ph idx="1"/>
          </p:nvPr>
        </p:nvSpPr>
        <p:spPr>
          <a:xfrm>
            <a:off x="152400" y="1219201"/>
            <a:ext cx="8839200" cy="7497437"/>
          </a:xfrm>
        </p:spPr>
        <p:txBody>
          <a:bodyPr wrap="square">
            <a:spAutoFit/>
          </a:bodyPr>
          <a:lstStyle/>
          <a:p>
            <a:pPr>
              <a:buNone/>
            </a:pPr>
            <a:r>
              <a:rPr lang="en-US" sz="2000" dirty="0"/>
              <a:t>Follower: R3: High competence, </a:t>
            </a:r>
            <a:r>
              <a:rPr lang="en-US" sz="2000" dirty="0" smtClean="0"/>
              <a:t>variable commitment/</a:t>
            </a:r>
          </a:p>
          <a:p>
            <a:pPr>
              <a:buNone/>
            </a:pPr>
            <a:r>
              <a:rPr lang="en-US" sz="2000" dirty="0"/>
              <a:t>	</a:t>
            </a:r>
            <a:r>
              <a:rPr lang="en-US" sz="2000" dirty="0" smtClean="0"/>
              <a:t>						Able </a:t>
            </a:r>
            <a:r>
              <a:rPr lang="en-US" sz="2000" dirty="0"/>
              <a:t>but unwilling or insecure</a:t>
            </a:r>
          </a:p>
          <a:p>
            <a:pPr algn="ctr">
              <a:buNone/>
            </a:pPr>
            <a:endParaRPr lang="en-US" sz="1200" b="1" u="sng" dirty="0" smtClean="0"/>
          </a:p>
          <a:p>
            <a:pPr algn="ctr">
              <a:buNone/>
            </a:pPr>
            <a:r>
              <a:rPr lang="en-US" sz="2200" b="1" u="sng" dirty="0" smtClean="0"/>
              <a:t>Leader</a:t>
            </a:r>
            <a:r>
              <a:rPr lang="en-US" sz="2200" b="1" u="sng" dirty="0"/>
              <a:t>: Low task focus, high relationship </a:t>
            </a:r>
            <a:r>
              <a:rPr lang="en-US" sz="2200" b="1" u="sng" dirty="0" smtClean="0"/>
              <a:t>focus</a:t>
            </a:r>
          </a:p>
          <a:p>
            <a:pPr>
              <a:buNone/>
            </a:pPr>
            <a:endParaRPr lang="en-US" sz="900" u="sng" dirty="0" smtClean="0"/>
          </a:p>
          <a:p>
            <a:pPr marL="0" indent="0">
              <a:spcBef>
                <a:spcPts val="0"/>
              </a:spcBef>
              <a:buNone/>
            </a:pPr>
            <a:r>
              <a:rPr lang="en-US" sz="2200" dirty="0"/>
              <a:t>When the follower can do the job, but is refusing to do it or otherwise showing insufficient commitment, the leader need not worry about </a:t>
            </a:r>
            <a:r>
              <a:rPr lang="en-US" sz="2200" dirty="0" smtClean="0"/>
              <a:t>showing</a:t>
            </a:r>
          </a:p>
          <a:p>
            <a:pPr marL="0" indent="0">
              <a:spcBef>
                <a:spcPts val="0"/>
              </a:spcBef>
              <a:buNone/>
            </a:pPr>
            <a:r>
              <a:rPr lang="en-US" sz="2200" dirty="0" smtClean="0"/>
              <a:t>them what to do, and instead is concerned with finding out why the person is refusing and thence persuading them to cooperate. </a:t>
            </a:r>
          </a:p>
          <a:p>
            <a:pPr marL="0" indent="0">
              <a:spcBef>
                <a:spcPts val="0"/>
              </a:spcBef>
              <a:buNone/>
            </a:pPr>
            <a:endParaRPr lang="en-US" sz="2200" dirty="0" smtClean="0"/>
          </a:p>
          <a:p>
            <a:pPr marL="0" indent="0">
              <a:spcBef>
                <a:spcPts val="0"/>
              </a:spcBef>
              <a:buNone/>
            </a:pPr>
            <a:r>
              <a:rPr lang="en-US" sz="2200" dirty="0"/>
              <a:t>There is less excuse here for followers to be reticent about their ability, and the key is very much around motivation. If the causes are found then they can be addressed by the leader. The leader thus spends time listening, praising and otherwise making the follower feel good when they show the necessary commitment</a:t>
            </a:r>
          </a:p>
          <a:p>
            <a:pPr>
              <a:buNone/>
            </a:pPr>
            <a:endParaRPr lang="en-US" u="sng" dirty="0" smtClean="0"/>
          </a:p>
          <a:p>
            <a:pPr>
              <a:buNone/>
            </a:pPr>
            <a:endParaRPr lang="en-US" dirty="0" smtClean="0"/>
          </a:p>
          <a:p>
            <a:pPr>
              <a:buNone/>
            </a:pPr>
            <a:endParaRPr lang="en-US" u="sng" dirty="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S4=R4:       Delegating </a:t>
            </a:r>
            <a:r>
              <a:rPr lang="en-US" b="1" u="sng" dirty="0"/>
              <a:t>/ Observing</a:t>
            </a:r>
            <a:r>
              <a:rPr lang="en-US" dirty="0"/>
              <a:t/>
            </a:r>
            <a:br>
              <a:rPr lang="en-US" dirty="0"/>
            </a:br>
            <a:endParaRPr lang="en-US" dirty="0"/>
          </a:p>
        </p:txBody>
      </p:sp>
      <p:sp>
        <p:nvSpPr>
          <p:cNvPr id="3" name="Content Placeholder 2"/>
          <p:cNvSpPr>
            <a:spLocks noGrp="1"/>
          </p:cNvSpPr>
          <p:nvPr>
            <p:ph idx="1"/>
          </p:nvPr>
        </p:nvSpPr>
        <p:spPr>
          <a:xfrm>
            <a:off x="457200" y="838200"/>
            <a:ext cx="8229600" cy="5562600"/>
          </a:xfrm>
        </p:spPr>
        <p:txBody>
          <a:bodyPr>
            <a:normAutofit fontScale="70000" lnSpcReduction="20000"/>
          </a:bodyPr>
          <a:lstStyle/>
          <a:p>
            <a:pPr>
              <a:buNone/>
            </a:pPr>
            <a:endParaRPr lang="en-US" dirty="0" smtClean="0"/>
          </a:p>
          <a:p>
            <a:pPr>
              <a:buNone/>
            </a:pPr>
            <a:endParaRPr lang="en-US" dirty="0" smtClean="0"/>
          </a:p>
          <a:p>
            <a:pPr>
              <a:buNone/>
            </a:pPr>
            <a:r>
              <a:rPr lang="en-US" dirty="0" smtClean="0"/>
              <a:t>Follower</a:t>
            </a:r>
            <a:r>
              <a:rPr lang="en-US" dirty="0"/>
              <a:t>: R4: High competence, high commitment / Able and willing or </a:t>
            </a:r>
            <a:r>
              <a:rPr lang="en-US" dirty="0" smtClean="0"/>
              <a:t>							motivated</a:t>
            </a:r>
            <a:endParaRPr lang="en-US" dirty="0"/>
          </a:p>
          <a:p>
            <a:pPr algn="ctr">
              <a:buNone/>
            </a:pPr>
            <a:endParaRPr lang="en-US" sz="2000" b="1" u="sng" dirty="0" smtClean="0"/>
          </a:p>
          <a:p>
            <a:pPr algn="ctr">
              <a:buNone/>
            </a:pPr>
            <a:r>
              <a:rPr lang="en-US" b="1" u="sng" dirty="0" smtClean="0"/>
              <a:t>Leader</a:t>
            </a:r>
            <a:r>
              <a:rPr lang="en-US" b="1" u="sng" dirty="0"/>
              <a:t>: Low task focus, low relationship </a:t>
            </a:r>
            <a:r>
              <a:rPr lang="en-US" b="1" u="sng" dirty="0" smtClean="0"/>
              <a:t>focus</a:t>
            </a:r>
          </a:p>
          <a:p>
            <a:pPr>
              <a:buNone/>
            </a:pPr>
            <a:endParaRPr lang="en-US" b="1" u="sng" dirty="0" smtClean="0"/>
          </a:p>
          <a:p>
            <a:pPr marL="0" indent="0">
              <a:lnSpc>
                <a:spcPct val="120000"/>
              </a:lnSpc>
              <a:spcBef>
                <a:spcPts val="0"/>
              </a:spcBef>
              <a:buNone/>
            </a:pPr>
            <a:r>
              <a:rPr lang="en-US" sz="3100" dirty="0"/>
              <a:t>When the follower can do the job and is motivated to do it, then the leader can basically leave them to it, largely trusting them to get on with the job although they also may need to keep a relatively distant eye on things to ensure everything is going to plan</a:t>
            </a:r>
            <a:r>
              <a:rPr lang="en-US" sz="3100" dirty="0" smtClean="0"/>
              <a:t>.</a:t>
            </a:r>
          </a:p>
          <a:p>
            <a:pPr marL="0" indent="0">
              <a:lnSpc>
                <a:spcPct val="120000"/>
              </a:lnSpc>
              <a:spcBef>
                <a:spcPts val="0"/>
              </a:spcBef>
              <a:buNone/>
            </a:pPr>
            <a:endParaRPr lang="en-US" sz="3100" dirty="0"/>
          </a:p>
          <a:p>
            <a:pPr marL="0" indent="0">
              <a:lnSpc>
                <a:spcPct val="120000"/>
              </a:lnSpc>
              <a:spcBef>
                <a:spcPts val="0"/>
              </a:spcBef>
              <a:buNone/>
            </a:pPr>
            <a:r>
              <a:rPr lang="en-US" sz="3100" dirty="0"/>
              <a:t>Followers at this level have less need for support or frequent praise, although as with anyone, occasional recognition is always welcome</a:t>
            </a:r>
            <a:r>
              <a:rPr lang="en-US" dirty="0" smtClean="0"/>
              <a:t>.</a:t>
            </a:r>
          </a:p>
          <a:p>
            <a:pPr>
              <a:buNone/>
            </a:pPr>
            <a:endParaRPr lang="en-US" dirty="0"/>
          </a:p>
          <a:p>
            <a:pPr algn="ctr">
              <a:buNone/>
            </a:pPr>
            <a:r>
              <a:rPr lang="en-US" b="1" dirty="0"/>
              <a:t>Note: S3 and S4 are follower-led.</a:t>
            </a:r>
          </a:p>
          <a:p>
            <a:pPr>
              <a:buNone/>
            </a:pPr>
            <a:r>
              <a:rPr lang="en-US" dirty="0"/>
              <a:t> </a:t>
            </a:r>
          </a:p>
          <a:p>
            <a:pPr>
              <a:buNone/>
            </a:pPr>
            <a:endParaRPr lang="en-US" b="1" u="sng" dirty="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p:txBody>
      </p:sp>
      <p:graphicFrame>
        <p:nvGraphicFramePr>
          <p:cNvPr id="4098" name="Object 2"/>
          <p:cNvGraphicFramePr>
            <a:graphicFrameLocks noChangeAspect="1"/>
          </p:cNvGraphicFramePr>
          <p:nvPr/>
        </p:nvGraphicFramePr>
        <p:xfrm>
          <a:off x="533400" y="-381000"/>
          <a:ext cx="8001000" cy="8622992"/>
        </p:xfrm>
        <a:graphic>
          <a:graphicData uri="http://schemas.openxmlformats.org/presentationml/2006/ole">
            <p:oleObj spid="_x0000_s4098" name="Slide" r:id="rId3" imgW="3427491" imgH="4570304" progId="PowerPoint.Slide.8">
              <p:embed/>
            </p:oleObj>
          </a:graphicData>
        </a:graphic>
      </p:graphicFrame>
      <p:pic>
        <p:nvPicPr>
          <p:cNvPr id="4" name="Picture 4" descr="no preview">
            <a:hlinkClick r:id="rId4"/>
          </p:cNvPr>
          <p:cNvPicPr>
            <a:picLocks noChangeAspect="1" noChangeArrowheads="1"/>
          </p:cNvPicPr>
          <p:nvPr/>
        </p:nvPicPr>
        <p:blipFill>
          <a:blip r:embed="rId5" cstate="print"/>
          <a:srcRect/>
          <a:stretch>
            <a:fillRect/>
          </a:stretch>
        </p:blipFill>
        <p:spPr bwMode="auto">
          <a:xfrm>
            <a:off x="3429000" y="2743200"/>
            <a:ext cx="2295525" cy="240054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795338" y="-23813"/>
          <a:ext cx="7659687" cy="10212388"/>
        </p:xfrm>
        <a:graphic>
          <a:graphicData uri="http://schemas.openxmlformats.org/presentationml/2006/ole">
            <p:oleObj spid="_x0000_s5122" name="Slide" r:id="rId3" imgW="2345447" imgH="3127392" progId="PowerPoint.Slide.8">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TotalTime>
  <Words>228</Words>
  <Application>Microsoft Office PowerPoint</Application>
  <PresentationFormat>On-screen Show (4:3)</PresentationFormat>
  <Paragraphs>87</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Office Theme</vt:lpstr>
      <vt:lpstr>Slide</vt:lpstr>
      <vt:lpstr>Understanding Your Flock </vt:lpstr>
      <vt:lpstr>Ken Blanchard Development Levels and Responses </vt:lpstr>
      <vt:lpstr>S1=R1:     Telling / Directing </vt:lpstr>
      <vt:lpstr>S2=R2:       Selling / Coaching </vt:lpstr>
      <vt:lpstr>S3=R3:    Participating / Supporting </vt:lpstr>
      <vt:lpstr>S4=R4:       Delegating / Observing </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 Blanchard Development Levels</dc:title>
  <dc:creator>Holzhuter</dc:creator>
  <cp:lastModifiedBy>john.holzhuter</cp:lastModifiedBy>
  <cp:revision>22</cp:revision>
  <dcterms:created xsi:type="dcterms:W3CDTF">2012-08-11T16:31:59Z</dcterms:created>
  <dcterms:modified xsi:type="dcterms:W3CDTF">2012-08-12T00:24:46Z</dcterms:modified>
</cp:coreProperties>
</file>