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3"/>
  </p:notesMasterIdLst>
  <p:sldIdLst>
    <p:sldId id="256" r:id="rId2"/>
    <p:sldId id="257" r:id="rId3"/>
    <p:sldId id="369" r:id="rId4"/>
    <p:sldId id="258" r:id="rId5"/>
    <p:sldId id="259" r:id="rId6"/>
    <p:sldId id="260" r:id="rId7"/>
    <p:sldId id="261" r:id="rId8"/>
    <p:sldId id="262" r:id="rId9"/>
    <p:sldId id="263" r:id="rId10"/>
    <p:sldId id="376" r:id="rId11"/>
    <p:sldId id="265" r:id="rId12"/>
    <p:sldId id="370"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371"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73" r:id="rId83"/>
    <p:sldId id="374" r:id="rId84"/>
    <p:sldId id="375" r:id="rId85"/>
    <p:sldId id="338" r:id="rId86"/>
    <p:sldId id="343" r:id="rId87"/>
    <p:sldId id="336" r:id="rId88"/>
    <p:sldId id="337" r:id="rId89"/>
    <p:sldId id="335" r:id="rId90"/>
    <p:sldId id="339" r:id="rId91"/>
    <p:sldId id="340" r:id="rId92"/>
    <p:sldId id="372" r:id="rId93"/>
    <p:sldId id="341" r:id="rId94"/>
    <p:sldId id="342" r:id="rId95"/>
    <p:sldId id="380" r:id="rId96"/>
    <p:sldId id="378" r:id="rId97"/>
    <p:sldId id="379" r:id="rId98"/>
    <p:sldId id="353" r:id="rId99"/>
    <p:sldId id="377" r:id="rId100"/>
    <p:sldId id="345" r:id="rId101"/>
    <p:sldId id="346" r:id="rId102"/>
    <p:sldId id="347" r:id="rId103"/>
    <p:sldId id="348" r:id="rId104"/>
    <p:sldId id="349" r:id="rId105"/>
    <p:sldId id="350" r:id="rId106"/>
    <p:sldId id="351" r:id="rId107"/>
    <p:sldId id="352"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5684"/>
  </p:normalViewPr>
  <p:slideViewPr>
    <p:cSldViewPr snapToGrid="0" snapToObjects="1">
      <p:cViewPr varScale="1">
        <p:scale>
          <a:sx n="82" d="100"/>
          <a:sy n="82" d="100"/>
        </p:scale>
        <p:origin x="23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xfrm>
            <a:off x="1143000" y="685800"/>
            <a:ext cx="4572000" cy="3429000"/>
          </a:xfrm>
          <a:prstGeom prst="rect">
            <a:avLst/>
          </a:prstGeom>
        </p:spPr>
        <p:txBody>
          <a:bodyPr/>
          <a:lstStyle/>
          <a:p>
            <a:endParaRPr/>
          </a:p>
        </p:txBody>
      </p:sp>
      <p:sp>
        <p:nvSpPr>
          <p:cNvPr id="32" name="Shape 3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mn-lt"/>
        <a:ea typeface="+mn-ea"/>
        <a:cs typeface="+mn-cs"/>
        <a:sym typeface="Avenir Roman"/>
      </a:defRPr>
    </a:lvl1pPr>
    <a:lvl2pPr indent="228600" defTabSz="457200" latinLnBrk="0">
      <a:lnSpc>
        <a:spcPct val="125000"/>
      </a:lnSpc>
      <a:defRPr sz="2400">
        <a:latin typeface="+mn-lt"/>
        <a:ea typeface="+mn-ea"/>
        <a:cs typeface="+mn-cs"/>
        <a:sym typeface="Avenir Roman"/>
      </a:defRPr>
    </a:lvl2pPr>
    <a:lvl3pPr indent="457200" defTabSz="457200" latinLnBrk="0">
      <a:lnSpc>
        <a:spcPct val="125000"/>
      </a:lnSpc>
      <a:defRPr sz="2400">
        <a:latin typeface="+mn-lt"/>
        <a:ea typeface="+mn-ea"/>
        <a:cs typeface="+mn-cs"/>
        <a:sym typeface="Avenir Roman"/>
      </a:defRPr>
    </a:lvl3pPr>
    <a:lvl4pPr indent="685800" defTabSz="457200" latinLnBrk="0">
      <a:lnSpc>
        <a:spcPct val="125000"/>
      </a:lnSpc>
      <a:defRPr sz="2400">
        <a:latin typeface="+mn-lt"/>
        <a:ea typeface="+mn-ea"/>
        <a:cs typeface="+mn-cs"/>
        <a:sym typeface="Avenir Roman"/>
      </a:defRPr>
    </a:lvl4pPr>
    <a:lvl5pPr indent="914400" defTabSz="457200" latinLnBrk="0">
      <a:lnSpc>
        <a:spcPct val="125000"/>
      </a:lnSpc>
      <a:defRPr sz="2400">
        <a:latin typeface="+mn-lt"/>
        <a:ea typeface="+mn-ea"/>
        <a:cs typeface="+mn-cs"/>
        <a:sym typeface="Avenir Roman"/>
      </a:defRPr>
    </a:lvl5pPr>
    <a:lvl6pPr indent="1143000" defTabSz="457200" latinLnBrk="0">
      <a:lnSpc>
        <a:spcPct val="125000"/>
      </a:lnSpc>
      <a:defRPr sz="2400">
        <a:latin typeface="+mn-lt"/>
        <a:ea typeface="+mn-ea"/>
        <a:cs typeface="+mn-cs"/>
        <a:sym typeface="Avenir Roman"/>
      </a:defRPr>
    </a:lvl6pPr>
    <a:lvl7pPr indent="1371600" defTabSz="457200" latinLnBrk="0">
      <a:lnSpc>
        <a:spcPct val="125000"/>
      </a:lnSpc>
      <a:defRPr sz="2400">
        <a:latin typeface="+mn-lt"/>
        <a:ea typeface="+mn-ea"/>
        <a:cs typeface="+mn-cs"/>
        <a:sym typeface="Avenir Roman"/>
      </a:defRPr>
    </a:lvl7pPr>
    <a:lvl8pPr indent="1600200" defTabSz="457200" latinLnBrk="0">
      <a:lnSpc>
        <a:spcPct val="125000"/>
      </a:lnSpc>
      <a:defRPr sz="2400">
        <a:latin typeface="+mn-lt"/>
        <a:ea typeface="+mn-ea"/>
        <a:cs typeface="+mn-cs"/>
        <a:sym typeface="Avenir Roman"/>
      </a:defRPr>
    </a:lvl8pPr>
    <a:lvl9pPr indent="1828800" defTabSz="457200" latinLnBrk="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Huge part of the human experience</a:t>
            </a:r>
          </a:p>
          <a:p>
            <a:r>
              <a:rPr lang="en-US" sz="4400" dirty="0"/>
              <a:t>Often added to other parts as an enhancement or heuristic: journalism, marketing, politics</a:t>
            </a:r>
          </a:p>
          <a:p>
            <a:r>
              <a:rPr lang="en-US" sz="4400" dirty="0"/>
              <a:t>Every new tech</a:t>
            </a:r>
          </a:p>
          <a:p>
            <a:r>
              <a:rPr lang="en-US" sz="4400" dirty="0"/>
              <a:t>Education: storytelling has played a role in teaching and learning for </a:t>
            </a:r>
            <a:r>
              <a:rPr lang="en-US" sz="4400" dirty="0" err="1"/>
              <a:t>millenia</a:t>
            </a:r>
            <a:r>
              <a:rPr lang="en-US" sz="4400" dirty="0"/>
              <a:t>.  Digital technology reframes that role and offers new possibilities.</a:t>
            </a:r>
          </a:p>
        </p:txBody>
      </p:sp>
    </p:spTree>
    <p:extLst>
      <p:ext uri="{BB962C8B-B14F-4D97-AF65-F5344CB8AC3E}">
        <p14:creationId xmlns:p14="http://schemas.microsoft.com/office/powerpoint/2010/main" val="2162230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8" name="Shape 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B2F08B8-A76B-3F42-8ECE-6D62A13B77ED}"/>
              </a:ext>
            </a:extLst>
          </p:cNvPr>
          <p:cNvSpPr>
            <a:spLocks noGrp="1"/>
          </p:cNvSpPr>
          <p:nvPr>
            <p:ph type="sldNum" sz="quarter" idx="10"/>
          </p:nvPr>
        </p:nvSpPr>
        <p:spPr>
          <a:ln/>
        </p:spPr>
        <p:txBody>
          <a:bodyPr/>
          <a:lstStyle>
            <a:lvl1pPr>
              <a:defRPr/>
            </a:lvl1pPr>
          </a:lstStyle>
          <a:p>
            <a:fld id="{C8F70B28-CFE4-EC44-B474-89B8B1B08838}" type="slidenum">
              <a:rPr lang="en-US" altLang="en-US"/>
              <a:pPr/>
              <a:t>‹#›</a:t>
            </a:fld>
            <a:endParaRPr lang="en-US" altLang="en-US" sz="1200">
              <a:solidFill>
                <a:srgbClr val="888888"/>
              </a:solidFill>
            </a:endParaRPr>
          </a:p>
        </p:txBody>
      </p:sp>
    </p:spTree>
    <p:extLst>
      <p:ext uri="{BB962C8B-B14F-4D97-AF65-F5344CB8AC3E}">
        <p14:creationId xmlns:p14="http://schemas.microsoft.com/office/powerpoint/2010/main" val="35011943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lstStyle/>
          <a:p>
            <a:r>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328389" y="6352699"/>
            <a:ext cx="358411" cy="370839"/>
          </a:xfrm>
          <a:prstGeom prst="rect">
            <a:avLst/>
          </a:prstGeom>
          <a:ln w="12700">
            <a:miter lim="400000"/>
          </a:ln>
        </p:spPr>
        <p:txBody>
          <a:bodyPr wrap="none" lIns="45718" tIns="45718" rIns="45718" bIns="45718" anchor="ctr">
            <a:spAutoFit/>
          </a:bodyPr>
          <a:lstStyle>
            <a:lvl1pPr algn="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1pPr>
      <a:lvl2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2pPr>
      <a:lvl3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3pPr>
      <a:lvl4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4pPr>
      <a:lvl5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5pPr>
      <a:lvl6pPr marL="0" marR="0" indent="4572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6pPr>
      <a:lvl7pPr marL="0" marR="0" indent="9144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7pPr>
      <a:lvl8pPr marL="0" marR="0" indent="13716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8pPr>
      <a:lvl9pPr marL="0" marR="0" indent="18288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9pPr>
    </p:titleStyle>
    <p:bodyStyle>
      <a:lvl1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1pPr>
      <a:lvl2pPr marL="0" marR="0" indent="2286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2pPr>
      <a:lvl3pPr marL="0" marR="0" indent="4572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3pPr>
      <a:lvl4pPr marL="0" marR="0" indent="6858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4pPr>
      <a:lvl5pPr marL="0" marR="0" indent="9144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5pPr>
      <a:lvl6pPr marL="0" marR="0" indent="13716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6pPr>
      <a:lvl7pPr marL="0" marR="0" indent="18288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7pPr>
      <a:lvl8pPr marL="0" marR="0" indent="22860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8pPr>
      <a:lvl9pPr marL="0" marR="0" indent="274320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1pPr>
      <a:lvl2pPr marL="0" marR="0" indent="45720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2pPr>
      <a:lvl3pPr marL="0" marR="0" indent="91440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3pPr>
      <a:lvl4pPr marL="0" marR="0" indent="137160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4pPr>
      <a:lvl5pPr marL="0" marR="0" indent="182880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https://net.educause.edu/ir/library/pdf/ELI08167B.pdf" TargetMode="External"/><Relationship Id="rId2" Type="http://schemas.openxmlformats.org/officeDocument/2006/relationships/hyperlink" Target="http://www.jasonohler.com/storytelling/assessmentWIX.cfm" TargetMode="External"/><Relationship Id="rId1" Type="http://schemas.openxmlformats.org/officeDocument/2006/relationships/slideLayout" Target="../slideLayouts/slideLayout1.xml"/><Relationship Id="rId5" Type="http://schemas.openxmlformats.org/officeDocument/2006/relationships/hyperlink" Target="http://digitalstorytelling.coe.uh.edu/archive/DS-Project-Guidelines-2010.html" TargetMode="External"/><Relationship Id="rId4" Type="http://schemas.openxmlformats.org/officeDocument/2006/relationships/hyperlink" Target="http://digitalstorytelling.coe.uh.edu/archive/pdfs/samplerubric.pdf"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hyperlink" Target="https://www.youtube.com/editor" TargetMode="Externa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hyperlink" Target="mailto:bryan.alexander@gmail.com" TargetMode="External"/><Relationship Id="rId2" Type="http://schemas.openxmlformats.org/officeDocument/2006/relationships/hyperlink" Target="http://bryanalexander.org/" TargetMode="External"/><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hyperlink" Target="http://twitter.com/bryanalexande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dreamingmethods.com/"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pinepoint.nfb.ca/"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angelfire.com/trek/caver/page1.html" TargetMode="External"/><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www.thenation.com/blogs/jstreet/363133/bailout_satire"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connect.educause.edu/Library/Abstract/StorytellingintheAgeofthe/42327"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opinionator.blogs.nytimes.com/category/disunion/"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twitter.com/"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malltownnoir.com/" TargetMode="External"/><Relationship Id="rId2" Type="http://schemas.openxmlformats.org/officeDocument/2006/relationships/hyperlink" Target="http://www.pepysdiary.com/" TargetMode="External"/><Relationship Id="rId1" Type="http://schemas.openxmlformats.org/officeDocument/2006/relationships/slideLayout" Target="../slideLayouts/slideLayout1.xml"/><Relationship Id="rId5" Type="http://schemas.openxmlformats.org/officeDocument/2006/relationships/hyperlink" Target="http://www.facebook.com/zytomirski" TargetMode="External"/><Relationship Id="rId4" Type="http://schemas.openxmlformats.org/officeDocument/2006/relationships/hyperlink" Target="http://newdigitalstorytelling.net/2011/05/15/storytelling-by-twitter-three-line-novel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amillionpenguins.com/wiki/index.php/Main_Page" TargetMode="External"/><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hyperlink" Target="http://www.amillionpenguins.com/wiki/index.php/About"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librivox.org/the-yellow-sheet-by-librivox-volunteers/"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flickr.com/groups/visualstory/" TargetMode="Externa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50ways.wikispaces.com/"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storycenter.org/cookbook.html"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a:spLocks noGrp="1"/>
          </p:cNvSpPr>
          <p:nvPr>
            <p:ph type="title" idx="4294967295"/>
          </p:nvPr>
        </p:nvSpPr>
        <p:spPr>
          <a:xfrm>
            <a:off x="4572000" y="0"/>
            <a:ext cx="4572001" cy="4495800"/>
          </a:xfrm>
          <a:prstGeom prst="rect">
            <a:avLst/>
          </a:prstGeom>
        </p:spPr>
        <p:txBody>
          <a:bodyPr>
            <a:normAutofit fontScale="90000"/>
          </a:bodyPr>
          <a:lstStyle/>
          <a:p>
            <a:pPr algn="ctr" defTabSz="914400">
              <a:defRPr sz="6800">
                <a:latin typeface="Trebuchet MS"/>
                <a:ea typeface="Trebuchet MS"/>
                <a:cs typeface="Trebuchet MS"/>
                <a:sym typeface="Trebuchet MS"/>
              </a:defRPr>
            </a:pPr>
            <a:r>
              <a:t>Storytelling</a:t>
            </a:r>
            <a:r>
              <a:rPr sz="7400"/>
              <a:t> for the 21</a:t>
            </a:r>
            <a:r>
              <a:rPr sz="7400" baseline="30000"/>
              <a:t>st</a:t>
            </a:r>
            <a:r>
              <a:rPr sz="7400"/>
              <a:t> century</a:t>
            </a:r>
          </a:p>
        </p:txBody>
      </p:sp>
      <p:pic>
        <p:nvPicPr>
          <p:cNvPr id="35" name="image.jpg"/>
          <p:cNvPicPr>
            <a:picLocks noChangeAspect="1"/>
          </p:cNvPicPr>
          <p:nvPr/>
        </p:nvPicPr>
        <p:blipFill>
          <a:blip r:embed="rId2"/>
          <a:stretch>
            <a:fillRect/>
          </a:stretch>
        </p:blipFill>
        <p:spPr>
          <a:xfrm>
            <a:off x="34925" y="0"/>
            <a:ext cx="4537075"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p:nvPr/>
        </p:nvSpPr>
        <p:spPr>
          <a:xfrm>
            <a:off x="614363" y="1104900"/>
            <a:ext cx="7954962" cy="437042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spcBef>
                <a:spcPts val="1200"/>
              </a:spcBef>
              <a:defRPr sz="5400"/>
            </a:lvl1pPr>
          </a:lstStyle>
          <a:p>
            <a:pPr algn="ctr"/>
            <a:r>
              <a:rPr lang="en-US" sz="8800" dirty="0"/>
              <a:t>FICTION</a:t>
            </a:r>
          </a:p>
          <a:p>
            <a:pPr algn="ctr"/>
            <a:endParaRPr lang="en-US" sz="8800" dirty="0"/>
          </a:p>
          <a:p>
            <a:pPr algn="ctr"/>
            <a:r>
              <a:rPr lang="en-US" sz="8800" dirty="0"/>
              <a:t>NONFICTION</a:t>
            </a:r>
            <a:endParaRPr sz="8800" dirty="0"/>
          </a:p>
        </p:txBody>
      </p:sp>
    </p:spTree>
    <p:extLst>
      <p:ext uri="{BB962C8B-B14F-4D97-AF65-F5344CB8AC3E}">
        <p14:creationId xmlns:p14="http://schemas.microsoft.com/office/powerpoint/2010/main" val="3051236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p:cNvSpPr>
          <p:nvPr>
            <p:ph type="ctrTitle" idx="4294967295"/>
          </p:nvPr>
        </p:nvSpPr>
        <p:spPr>
          <a:xfrm>
            <a:off x="457200" y="92075"/>
            <a:ext cx="8229600" cy="1508125"/>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Key starting questions</a:t>
            </a:r>
          </a:p>
        </p:txBody>
      </p:sp>
      <p:sp>
        <p:nvSpPr>
          <p:cNvPr id="370" name="Shape 370"/>
          <p:cNvSpPr>
            <a:spLocks noGrp="1"/>
          </p:cNvSpPr>
          <p:nvPr>
            <p:ph type="subTitle" idx="4294967295"/>
          </p:nvPr>
        </p:nvSpPr>
        <p:spPr>
          <a:xfrm>
            <a:off x="457200" y="1600200"/>
            <a:ext cx="8229600" cy="525621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r>
              <a:t>Who produces?</a:t>
            </a:r>
          </a:p>
          <a:p>
            <a:pPr marL="342900" indent="-342900" defTabSz="914400">
              <a:spcBef>
                <a:spcPts val="700"/>
              </a:spcBef>
              <a:buSzPct val="100000"/>
              <a:buChar char="•"/>
              <a:defRPr sz="3200">
                <a:latin typeface="Trebuchet MS"/>
                <a:ea typeface="Trebuchet MS"/>
                <a:cs typeface="Trebuchet MS"/>
                <a:sym typeface="Trebuchet MS"/>
              </a:defRPr>
            </a:pPr>
            <a:r>
              <a:t>Personal or impersonal stories?</a:t>
            </a:r>
          </a:p>
          <a:p>
            <a:pPr marL="342900" indent="-342900" defTabSz="914400">
              <a:spcBef>
                <a:spcPts val="700"/>
              </a:spcBef>
              <a:buSzPct val="100000"/>
              <a:buChar char="•"/>
              <a:defRPr sz="3200">
                <a:latin typeface="Trebuchet MS"/>
                <a:ea typeface="Trebuchet MS"/>
                <a:cs typeface="Trebuchet MS"/>
                <a:sym typeface="Trebuchet MS"/>
              </a:defRPr>
            </a:pPr>
            <a:r>
              <a:t>Who supports?</a:t>
            </a:r>
          </a:p>
        </p:txBody>
      </p:sp>
      <p:sp>
        <p:nvSpPr>
          <p:cNvPr id="371" name="Shape 371"/>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100</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p:cNvSpPr>
          <p:nvPr>
            <p:ph type="ctrTitle" idx="4294967295"/>
          </p:nvPr>
        </p:nvSpPr>
        <p:spPr>
          <a:xfrm>
            <a:off x="457200" y="92075"/>
            <a:ext cx="8229600" cy="1508125"/>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Workflow and process</a:t>
            </a:r>
          </a:p>
        </p:txBody>
      </p:sp>
      <p:sp>
        <p:nvSpPr>
          <p:cNvPr id="374" name="Shape 374"/>
          <p:cNvSpPr>
            <a:spLocks noGrp="1"/>
          </p:cNvSpPr>
          <p:nvPr>
            <p:ph type="subTitle" idx="4294967295"/>
          </p:nvPr>
        </p:nvSpPr>
        <p:spPr>
          <a:xfrm>
            <a:off x="457200" y="1600200"/>
            <a:ext cx="8229600" cy="5256213"/>
          </a:xfrm>
          <a:prstGeom prst="rect">
            <a:avLst/>
          </a:prstGeom>
        </p:spPr>
        <p:txBody>
          <a:bodyPr>
            <a:normAutofit/>
          </a:bodyPr>
          <a:lstStyle/>
          <a:p>
            <a:pPr defTabSz="914400">
              <a:spcBef>
                <a:spcPts val="700"/>
              </a:spcBef>
              <a:defRPr sz="3200" b="1">
                <a:latin typeface="Trebuchet MS"/>
                <a:ea typeface="Trebuchet MS"/>
                <a:cs typeface="Trebuchet MS"/>
                <a:sym typeface="Trebuchet MS"/>
              </a:defRPr>
            </a:pPr>
            <a:r>
              <a:t>1. Preparation</a:t>
            </a:r>
          </a:p>
          <a:p>
            <a:pPr defTabSz="914400">
              <a:spcBef>
                <a:spcPts val="700"/>
              </a:spcBef>
              <a:defRPr sz="3200">
                <a:latin typeface="Trebuchet MS"/>
                <a:ea typeface="Trebuchet MS"/>
                <a:cs typeface="Trebuchet MS"/>
                <a:sym typeface="Trebuchet MS"/>
              </a:defRPr>
            </a:pPr>
            <a:r>
              <a:t>Curricular integration</a:t>
            </a:r>
          </a:p>
          <a:p>
            <a:pPr defTabSz="914400">
              <a:spcBef>
                <a:spcPts val="700"/>
              </a:spcBef>
              <a:defRPr sz="3200">
                <a:latin typeface="Trebuchet MS"/>
                <a:ea typeface="Trebuchet MS"/>
                <a:cs typeface="Trebuchet MS"/>
                <a:sym typeface="Trebuchet MS"/>
              </a:defRPr>
            </a:pPr>
            <a:r>
              <a:t>Pedagogical “</a:t>
            </a:r>
          </a:p>
          <a:p>
            <a:pPr defTabSz="914400">
              <a:spcBef>
                <a:spcPts val="700"/>
              </a:spcBef>
              <a:defRPr sz="3200">
                <a:latin typeface="Trebuchet MS"/>
                <a:ea typeface="Trebuchet MS"/>
                <a:cs typeface="Trebuchet MS"/>
                <a:sym typeface="Trebuchet MS"/>
              </a:defRPr>
            </a:pPr>
            <a:r>
              <a:t>Integration into syllabus, assessment</a:t>
            </a:r>
          </a:p>
          <a:p>
            <a:pPr defTabSz="914400">
              <a:spcBef>
                <a:spcPts val="700"/>
              </a:spcBef>
              <a:defRPr sz="3200">
                <a:latin typeface="Trebuchet MS"/>
                <a:ea typeface="Trebuchet MS"/>
                <a:cs typeface="Trebuchet MS"/>
                <a:sym typeface="Trebuchet MS"/>
              </a:defRPr>
            </a:pPr>
            <a:r>
              <a:t>Platform selection</a:t>
            </a:r>
          </a:p>
          <a:p>
            <a:pPr defTabSz="914400">
              <a:spcBef>
                <a:spcPts val="700"/>
              </a:spcBef>
              <a:defRPr sz="3200">
                <a:latin typeface="Trebuchet MS"/>
                <a:ea typeface="Trebuchet MS"/>
                <a:cs typeface="Trebuchet MS"/>
                <a:sym typeface="Trebuchet MS"/>
              </a:defRPr>
            </a:pPr>
            <a:r>
              <a:t>Support strategy determination</a:t>
            </a:r>
          </a:p>
        </p:txBody>
      </p:sp>
      <p:sp>
        <p:nvSpPr>
          <p:cNvPr id="375" name="Shape 375"/>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101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Workflow and process</a:t>
            </a:r>
          </a:p>
        </p:txBody>
      </p:sp>
      <p:sp>
        <p:nvSpPr>
          <p:cNvPr id="378" name="Shape 378"/>
          <p:cNvSpPr>
            <a:spLocks noGrp="1"/>
          </p:cNvSpPr>
          <p:nvPr>
            <p:ph type="subTitle" idx="4294967295"/>
          </p:nvPr>
        </p:nvSpPr>
        <p:spPr>
          <a:xfrm>
            <a:off x="457200" y="1600200"/>
            <a:ext cx="8229600" cy="5256213"/>
          </a:xfrm>
          <a:prstGeom prst="rect">
            <a:avLst/>
          </a:prstGeom>
        </p:spPr>
        <p:txBody>
          <a:bodyPr>
            <a:normAutofit/>
          </a:bodyPr>
          <a:lstStyle/>
          <a:p>
            <a:pPr defTabSz="914400">
              <a:spcBef>
                <a:spcPts val="700"/>
              </a:spcBef>
              <a:defRPr sz="3200" b="1">
                <a:latin typeface="Trebuchet MS"/>
                <a:ea typeface="Trebuchet MS"/>
                <a:cs typeface="Trebuchet MS"/>
                <a:sym typeface="Trebuchet MS"/>
              </a:defRPr>
            </a:pPr>
            <a:r>
              <a:t>2. During the class</a:t>
            </a:r>
          </a:p>
          <a:p>
            <a:pPr defTabSz="914400">
              <a:spcBef>
                <a:spcPts val="700"/>
              </a:spcBef>
              <a:defRPr sz="3200">
                <a:latin typeface="Trebuchet MS"/>
                <a:ea typeface="Trebuchet MS"/>
                <a:cs typeface="Trebuchet MS"/>
                <a:sym typeface="Trebuchet MS"/>
              </a:defRPr>
            </a:pPr>
            <a:r>
              <a:t>Explanation</a:t>
            </a:r>
          </a:p>
          <a:p>
            <a:pPr defTabSz="914400">
              <a:spcBef>
                <a:spcPts val="700"/>
              </a:spcBef>
              <a:defRPr sz="3200">
                <a:latin typeface="Trebuchet MS"/>
                <a:ea typeface="Trebuchet MS"/>
                <a:cs typeface="Trebuchet MS"/>
                <a:sym typeface="Trebuchet MS"/>
              </a:defRPr>
            </a:pPr>
            <a:r>
              <a:t>[project(s) - see next slides]</a:t>
            </a:r>
          </a:p>
          <a:p>
            <a:pPr defTabSz="914400">
              <a:spcBef>
                <a:spcPts val="700"/>
              </a:spcBef>
              <a:defRPr sz="3200">
                <a:latin typeface="Trebuchet MS"/>
                <a:ea typeface="Trebuchet MS"/>
                <a:cs typeface="Trebuchet MS"/>
                <a:sym typeface="Trebuchet MS"/>
              </a:defRPr>
            </a:pPr>
            <a:r>
              <a:t>Assessment</a:t>
            </a:r>
          </a:p>
          <a:p>
            <a:pPr defTabSz="914400">
              <a:spcBef>
                <a:spcPts val="700"/>
              </a:spcBef>
              <a:defRPr sz="3200">
                <a:latin typeface="Trebuchet MS"/>
                <a:ea typeface="Trebuchet MS"/>
                <a:cs typeface="Trebuchet MS"/>
                <a:sym typeface="Trebuchet MS"/>
              </a:defRPr>
            </a:pPr>
            <a:r>
              <a:t>Group presentation</a:t>
            </a:r>
          </a:p>
        </p:txBody>
      </p:sp>
      <p:sp>
        <p:nvSpPr>
          <p:cNvPr id="379" name="Shape 379"/>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102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Workflow and process</a:t>
            </a:r>
          </a:p>
        </p:txBody>
      </p:sp>
      <p:sp>
        <p:nvSpPr>
          <p:cNvPr id="382" name="Shape 382"/>
          <p:cNvSpPr>
            <a:spLocks noGrp="1"/>
          </p:cNvSpPr>
          <p:nvPr>
            <p:ph type="subTitle" idx="4294967295"/>
          </p:nvPr>
        </p:nvSpPr>
        <p:spPr>
          <a:xfrm>
            <a:off x="457200" y="1600200"/>
            <a:ext cx="8229600" cy="5256213"/>
          </a:xfrm>
          <a:prstGeom prst="rect">
            <a:avLst/>
          </a:prstGeom>
        </p:spPr>
        <p:txBody>
          <a:bodyPr>
            <a:normAutofit/>
          </a:bodyPr>
          <a:lstStyle/>
          <a:p>
            <a:pPr marL="333375" indent="-333375" defTabSz="831850">
              <a:spcBef>
                <a:spcPts val="600"/>
              </a:spcBef>
              <a:defRPr sz="2900">
                <a:latin typeface="Trebuchet MS"/>
                <a:ea typeface="Trebuchet MS"/>
                <a:cs typeface="Trebuchet MS"/>
                <a:sym typeface="Trebuchet MS"/>
              </a:defRPr>
            </a:pPr>
            <a:r>
              <a:t>Project structure, Storycenter model:</a:t>
            </a:r>
          </a:p>
          <a:p>
            <a:pPr marL="333375" indent="-333375" defTabSz="831850">
              <a:spcBef>
                <a:spcPts val="600"/>
              </a:spcBef>
              <a:buSzPct val="100000"/>
              <a:buAutoNum type="arabicPeriod"/>
              <a:defRPr sz="2900">
                <a:latin typeface="Trebuchet MS"/>
                <a:ea typeface="Trebuchet MS"/>
                <a:cs typeface="Trebuchet MS"/>
                <a:sym typeface="Trebuchet MS"/>
              </a:defRPr>
            </a:pPr>
            <a:r>
              <a:t>Determine story idea</a:t>
            </a:r>
          </a:p>
          <a:p>
            <a:pPr marL="333375" indent="-333375" defTabSz="831850">
              <a:spcBef>
                <a:spcPts val="600"/>
              </a:spcBef>
              <a:buSzPct val="100000"/>
              <a:buAutoNum type="arabicPeriod"/>
              <a:defRPr sz="2900">
                <a:latin typeface="Trebuchet MS"/>
                <a:ea typeface="Trebuchet MS"/>
                <a:cs typeface="Trebuchet MS"/>
                <a:sym typeface="Trebuchet MS"/>
              </a:defRPr>
            </a:pPr>
            <a:r>
              <a:t>Writing voiceover</a:t>
            </a:r>
          </a:p>
          <a:p>
            <a:pPr marL="333375" indent="-333375" defTabSz="831850">
              <a:spcBef>
                <a:spcPts val="600"/>
              </a:spcBef>
              <a:buSzPct val="100000"/>
              <a:buAutoNum type="arabicPeriod"/>
              <a:defRPr sz="2900">
                <a:latin typeface="Trebuchet MS"/>
                <a:ea typeface="Trebuchet MS"/>
                <a:cs typeface="Trebuchet MS"/>
                <a:sym typeface="Trebuchet MS"/>
              </a:defRPr>
            </a:pPr>
            <a:r>
              <a:t>Recording “</a:t>
            </a:r>
          </a:p>
          <a:p>
            <a:pPr marL="333375" indent="-333375" defTabSz="831850">
              <a:spcBef>
                <a:spcPts val="600"/>
              </a:spcBef>
              <a:buSzPct val="100000"/>
              <a:buAutoNum type="arabicPeriod"/>
              <a:defRPr sz="2900">
                <a:latin typeface="Trebuchet MS"/>
                <a:ea typeface="Trebuchet MS"/>
                <a:cs typeface="Trebuchet MS"/>
                <a:sym typeface="Trebuchet MS"/>
              </a:defRPr>
            </a:pPr>
            <a:r>
              <a:t>Into the video editor</a:t>
            </a:r>
          </a:p>
          <a:p>
            <a:pPr marL="333375" indent="-333375" defTabSz="831850">
              <a:spcBef>
                <a:spcPts val="600"/>
              </a:spcBef>
              <a:buSzPct val="100000"/>
              <a:buAutoNum type="arabicPeriod"/>
              <a:defRPr sz="2900">
                <a:latin typeface="Trebuchet MS"/>
                <a:ea typeface="Trebuchet MS"/>
                <a:cs typeface="Trebuchet MS"/>
                <a:sym typeface="Trebuchet MS"/>
              </a:defRPr>
            </a:pPr>
            <a:r>
              <a:t>Assembling other media </a:t>
            </a:r>
          </a:p>
          <a:p>
            <a:pPr marL="333375" indent="-333375" defTabSz="831850">
              <a:spcBef>
                <a:spcPts val="600"/>
              </a:spcBef>
              <a:buSzPct val="100000"/>
              <a:buAutoNum type="arabicPeriod"/>
              <a:defRPr sz="2900">
                <a:latin typeface="Trebuchet MS"/>
                <a:ea typeface="Trebuchet MS"/>
                <a:cs typeface="Trebuchet MS"/>
                <a:sym typeface="Trebuchet MS"/>
              </a:defRPr>
            </a:pPr>
            <a:r>
              <a:t>Edit edit edit edit</a:t>
            </a:r>
          </a:p>
          <a:p>
            <a:pPr marL="333375" indent="-333375" defTabSz="831850">
              <a:spcBef>
                <a:spcPts val="600"/>
              </a:spcBef>
              <a:buSzPct val="100000"/>
              <a:buAutoNum type="arabicPeriod"/>
              <a:defRPr sz="2900">
                <a:latin typeface="Trebuchet MS"/>
                <a:ea typeface="Trebuchet MS"/>
                <a:cs typeface="Trebuchet MS"/>
                <a:sym typeface="Trebuchet MS"/>
              </a:defRPr>
            </a:pPr>
            <a:r>
              <a:t>Publication</a:t>
            </a:r>
          </a:p>
          <a:p>
            <a:pPr marL="333375" indent="-333375" defTabSz="831850">
              <a:spcBef>
                <a:spcPts val="600"/>
              </a:spcBef>
              <a:buSzPct val="100000"/>
              <a:buChar char="•"/>
              <a:defRPr sz="2900">
                <a:latin typeface="Trebuchet MS"/>
                <a:ea typeface="Trebuchet MS"/>
                <a:cs typeface="Trebuchet MS"/>
                <a:sym typeface="Trebuchet MS"/>
              </a:defRPr>
            </a:pPr>
            <a:r>
              <a:t>story circle 2-3x/day</a:t>
            </a:r>
          </a:p>
        </p:txBody>
      </p:sp>
      <p:sp>
        <p:nvSpPr>
          <p:cNvPr id="383" name="Shape 383"/>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103</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Workflow and process</a:t>
            </a:r>
          </a:p>
        </p:txBody>
      </p:sp>
      <p:sp>
        <p:nvSpPr>
          <p:cNvPr id="386" name="Shape 386"/>
          <p:cNvSpPr>
            <a:spLocks noGrp="1"/>
          </p:cNvSpPr>
          <p:nvPr>
            <p:ph type="subTitle" idx="4294967295"/>
          </p:nvPr>
        </p:nvSpPr>
        <p:spPr>
          <a:xfrm>
            <a:off x="457200" y="1600200"/>
            <a:ext cx="8229600" cy="5256213"/>
          </a:xfrm>
          <a:prstGeom prst="rect">
            <a:avLst/>
          </a:prstGeom>
        </p:spPr>
        <p:txBody>
          <a:bodyPr>
            <a:normAutofit/>
          </a:bodyPr>
          <a:lstStyle/>
          <a:p>
            <a:pPr marL="365125" indent="-365125" defTabSz="914400">
              <a:spcBef>
                <a:spcPts val="700"/>
              </a:spcBef>
              <a:defRPr sz="3200">
                <a:latin typeface="Trebuchet MS"/>
                <a:ea typeface="Trebuchet MS"/>
                <a:cs typeface="Trebuchet MS"/>
                <a:sym typeface="Trebuchet MS"/>
              </a:defRPr>
            </a:pPr>
            <a:r>
              <a:t>Project structure, media-centric/remix model:</a:t>
            </a:r>
          </a:p>
          <a:p>
            <a:pPr marL="365125" indent="-365125" defTabSz="914400">
              <a:spcBef>
                <a:spcPts val="700"/>
              </a:spcBef>
              <a:buSzPct val="100000"/>
              <a:buAutoNum type="arabicPeriod"/>
              <a:defRPr sz="3200">
                <a:latin typeface="Trebuchet MS"/>
                <a:ea typeface="Trebuchet MS"/>
                <a:cs typeface="Trebuchet MS"/>
                <a:sym typeface="Trebuchet MS"/>
              </a:defRPr>
            </a:pPr>
            <a:r>
              <a:t>Capture and/or assemble media</a:t>
            </a:r>
          </a:p>
          <a:p>
            <a:pPr marL="365125" indent="-365125" defTabSz="914400">
              <a:spcBef>
                <a:spcPts val="700"/>
              </a:spcBef>
              <a:buSzPct val="100000"/>
              <a:buAutoNum type="arabicPeriod"/>
              <a:defRPr sz="3200">
                <a:latin typeface="Trebuchet MS"/>
                <a:ea typeface="Trebuchet MS"/>
                <a:cs typeface="Trebuchet MS"/>
                <a:sym typeface="Trebuchet MS"/>
              </a:defRPr>
            </a:pPr>
            <a:r>
              <a:t>Work into story form</a:t>
            </a:r>
          </a:p>
          <a:p>
            <a:pPr marL="365125" indent="-365125" defTabSz="914400">
              <a:spcBef>
                <a:spcPts val="700"/>
              </a:spcBef>
              <a:buSzPct val="100000"/>
              <a:buAutoNum type="arabicPeriod"/>
              <a:defRPr sz="3200">
                <a:latin typeface="Trebuchet MS"/>
                <a:ea typeface="Trebuchet MS"/>
                <a:cs typeface="Trebuchet MS"/>
                <a:sym typeface="Trebuchet MS"/>
              </a:defRPr>
            </a:pPr>
            <a:r>
              <a:t>Move into editor</a:t>
            </a:r>
          </a:p>
          <a:p>
            <a:pPr marL="365125" indent="-365125" defTabSz="914400">
              <a:spcBef>
                <a:spcPts val="700"/>
              </a:spcBef>
              <a:buSzPct val="100000"/>
              <a:buAutoNum type="arabicPeriod"/>
              <a:defRPr sz="3200">
                <a:latin typeface="Trebuchet MS"/>
                <a:ea typeface="Trebuchet MS"/>
                <a:cs typeface="Trebuchet MS"/>
                <a:sym typeface="Trebuchet MS"/>
              </a:defRPr>
            </a:pPr>
            <a:r>
              <a:t>Integrate other media</a:t>
            </a:r>
          </a:p>
          <a:p>
            <a:pPr marL="365125" indent="-365125" defTabSz="914400">
              <a:spcBef>
                <a:spcPts val="700"/>
              </a:spcBef>
              <a:buSzPct val="100000"/>
              <a:buAutoNum type="arabicPeriod"/>
              <a:defRPr sz="3200">
                <a:latin typeface="Trebuchet MS"/>
                <a:ea typeface="Trebuchet MS"/>
                <a:cs typeface="Trebuchet MS"/>
                <a:sym typeface="Trebuchet MS"/>
              </a:defRPr>
            </a:pPr>
            <a:r>
              <a:t>Edit edit edit edit</a:t>
            </a:r>
          </a:p>
          <a:p>
            <a:pPr marL="365125" indent="-365125" defTabSz="914400">
              <a:spcBef>
                <a:spcPts val="700"/>
              </a:spcBef>
              <a:buSzPct val="100000"/>
              <a:buAutoNum type="arabicPeriod"/>
              <a:defRPr sz="3200">
                <a:latin typeface="Trebuchet MS"/>
                <a:ea typeface="Trebuchet MS"/>
                <a:cs typeface="Trebuchet MS"/>
                <a:sym typeface="Trebuchet MS"/>
              </a:defRPr>
            </a:pPr>
            <a:r>
              <a:t>Publication</a:t>
            </a:r>
          </a:p>
        </p:txBody>
      </p:sp>
      <p:sp>
        <p:nvSpPr>
          <p:cNvPr id="387" name="Shape 387"/>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104</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Workflow and process</a:t>
            </a:r>
          </a:p>
        </p:txBody>
      </p:sp>
      <p:sp>
        <p:nvSpPr>
          <p:cNvPr id="390" name="Shape 390"/>
          <p:cNvSpPr>
            <a:spLocks noGrp="1"/>
          </p:cNvSpPr>
          <p:nvPr>
            <p:ph type="subTitle" idx="4294967295"/>
          </p:nvPr>
        </p:nvSpPr>
        <p:spPr>
          <a:xfrm>
            <a:off x="457200" y="1600200"/>
            <a:ext cx="8229600" cy="5256213"/>
          </a:xfrm>
          <a:prstGeom prst="rect">
            <a:avLst/>
          </a:prstGeom>
        </p:spPr>
        <p:txBody>
          <a:bodyPr>
            <a:normAutofit/>
          </a:bodyPr>
          <a:lstStyle/>
          <a:p>
            <a:pPr defTabSz="914400">
              <a:spcBef>
                <a:spcPts val="700"/>
              </a:spcBef>
              <a:defRPr sz="3200">
                <a:latin typeface="Trebuchet MS"/>
                <a:ea typeface="Trebuchet MS"/>
                <a:cs typeface="Trebuchet MS"/>
                <a:sym typeface="Trebuchet MS"/>
              </a:defRPr>
            </a:pPr>
            <a:r>
              <a:t>Staged increases in complexity</a:t>
            </a:r>
          </a:p>
          <a:p>
            <a:pPr defTabSz="914400">
              <a:spcBef>
                <a:spcPts val="700"/>
              </a:spcBef>
              <a:defRPr sz="3200">
                <a:latin typeface="Trebuchet MS"/>
                <a:ea typeface="Trebuchet MS"/>
                <a:cs typeface="Trebuchet MS"/>
                <a:sym typeface="Trebuchet MS"/>
              </a:defRPr>
            </a:pPr>
            <a:r>
              <a:t>Assignments by medium</a:t>
            </a:r>
          </a:p>
          <a:p>
            <a:pPr defTabSz="914400">
              <a:spcBef>
                <a:spcPts val="700"/>
              </a:spcBef>
              <a:defRPr sz="3200">
                <a:latin typeface="Trebuchet MS"/>
                <a:ea typeface="Trebuchet MS"/>
                <a:cs typeface="Trebuchet MS"/>
                <a:sym typeface="Trebuchet MS"/>
              </a:defRPr>
            </a:pPr>
            <a:r>
              <a:t>Interwoven through other classwork</a:t>
            </a:r>
          </a:p>
        </p:txBody>
      </p:sp>
      <p:sp>
        <p:nvSpPr>
          <p:cNvPr id="391" name="Shape 391"/>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105</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Workflow and process</a:t>
            </a:r>
          </a:p>
        </p:txBody>
      </p:sp>
      <p:sp>
        <p:nvSpPr>
          <p:cNvPr id="394" name="Shape 394"/>
          <p:cNvSpPr>
            <a:spLocks noGrp="1"/>
          </p:cNvSpPr>
          <p:nvPr>
            <p:ph type="subTitle" idx="4294967295"/>
          </p:nvPr>
        </p:nvSpPr>
        <p:spPr>
          <a:xfrm>
            <a:off x="457200" y="1600200"/>
            <a:ext cx="8229600" cy="5256213"/>
          </a:xfrm>
          <a:prstGeom prst="rect">
            <a:avLst/>
          </a:prstGeom>
        </p:spPr>
        <p:txBody>
          <a:bodyPr>
            <a:normAutofit/>
          </a:bodyPr>
          <a:lstStyle/>
          <a:p>
            <a:pPr defTabSz="914400">
              <a:spcBef>
                <a:spcPts val="700"/>
              </a:spcBef>
              <a:defRPr sz="3200" b="1">
                <a:latin typeface="Trebuchet MS"/>
                <a:ea typeface="Trebuchet MS"/>
                <a:cs typeface="Trebuchet MS"/>
                <a:sym typeface="Trebuchet MS"/>
              </a:defRPr>
            </a:pPr>
            <a:r>
              <a:t>3. Afterwards</a:t>
            </a:r>
          </a:p>
          <a:p>
            <a:pPr defTabSz="914400">
              <a:spcBef>
                <a:spcPts val="700"/>
              </a:spcBef>
              <a:defRPr sz="3200">
                <a:latin typeface="Trebuchet MS"/>
                <a:ea typeface="Trebuchet MS"/>
                <a:cs typeface="Trebuchet MS"/>
                <a:sym typeface="Trebuchet MS"/>
              </a:defRPr>
            </a:pPr>
            <a:r>
              <a:t>Archiving</a:t>
            </a:r>
          </a:p>
          <a:p>
            <a:pPr defTabSz="914400">
              <a:spcBef>
                <a:spcPts val="700"/>
              </a:spcBef>
              <a:defRPr sz="3200">
                <a:latin typeface="Trebuchet MS"/>
                <a:ea typeface="Trebuchet MS"/>
                <a:cs typeface="Trebuchet MS"/>
                <a:sym typeface="Trebuchet MS"/>
              </a:defRPr>
            </a:pPr>
            <a:r>
              <a:t>Selection of exemplary work</a:t>
            </a:r>
          </a:p>
          <a:p>
            <a:pPr defTabSz="914400">
              <a:spcBef>
                <a:spcPts val="700"/>
              </a:spcBef>
              <a:defRPr sz="3200">
                <a:latin typeface="Trebuchet MS"/>
                <a:ea typeface="Trebuchet MS"/>
                <a:cs typeface="Trebuchet MS"/>
                <a:sym typeface="Trebuchet MS"/>
              </a:defRPr>
            </a:pPr>
            <a:r>
              <a:t>Lessons learned -&gt;notes for next time</a:t>
            </a:r>
          </a:p>
        </p:txBody>
      </p:sp>
      <p:sp>
        <p:nvSpPr>
          <p:cNvPr id="395" name="Shape 395"/>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106</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Curricular integration</a:t>
            </a:r>
          </a:p>
        </p:txBody>
      </p:sp>
      <p:sp>
        <p:nvSpPr>
          <p:cNvPr id="398" name="Shape 398"/>
          <p:cNvSpPr>
            <a:spLocks noGrp="1"/>
          </p:cNvSpPr>
          <p:nvPr>
            <p:ph type="subTitle" idx="4294967295"/>
          </p:nvPr>
        </p:nvSpPr>
        <p:spPr>
          <a:xfrm>
            <a:off x="457200" y="1600200"/>
            <a:ext cx="8229600" cy="525621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r>
              <a:t>Disciplinary (journalism, writing, anthropology, etc)</a:t>
            </a:r>
          </a:p>
          <a:p>
            <a:pPr marL="342900" indent="-342900" defTabSz="914400">
              <a:spcBef>
                <a:spcPts val="700"/>
              </a:spcBef>
              <a:buSzPct val="100000"/>
              <a:buChar char="•"/>
              <a:defRPr sz="3200">
                <a:latin typeface="Trebuchet MS"/>
                <a:ea typeface="Trebuchet MS"/>
                <a:cs typeface="Trebuchet MS"/>
                <a:sym typeface="Trebuchet MS"/>
              </a:defRPr>
            </a:pPr>
            <a:r>
              <a:t>Writing program (WAC)</a:t>
            </a:r>
          </a:p>
          <a:p>
            <a:pPr marL="342900" indent="-342900" defTabSz="914400">
              <a:spcBef>
                <a:spcPts val="700"/>
              </a:spcBef>
              <a:buSzPct val="100000"/>
              <a:buChar char="•"/>
              <a:defRPr sz="3200">
                <a:latin typeface="Trebuchet MS"/>
                <a:ea typeface="Trebuchet MS"/>
                <a:cs typeface="Trebuchet MS"/>
                <a:sym typeface="Trebuchet MS"/>
              </a:defRPr>
            </a:pPr>
            <a:r>
              <a:t>General education requirements</a:t>
            </a:r>
          </a:p>
          <a:p>
            <a:pPr marL="342900" indent="-342900" defTabSz="914400">
              <a:spcBef>
                <a:spcPts val="700"/>
              </a:spcBef>
              <a:buSzPct val="100000"/>
              <a:buChar char="•"/>
              <a:defRPr sz="3200">
                <a:latin typeface="Trebuchet MS"/>
                <a:ea typeface="Trebuchet MS"/>
                <a:cs typeface="Trebuchet MS"/>
                <a:sym typeface="Trebuchet MS"/>
              </a:defRPr>
            </a:pPr>
            <a:r>
              <a:t>Job skills</a:t>
            </a:r>
          </a:p>
          <a:p>
            <a:pPr marL="342900" indent="-342900" defTabSz="914400">
              <a:spcBef>
                <a:spcPts val="700"/>
              </a:spcBef>
              <a:buSzPct val="100000"/>
              <a:buChar char="•"/>
              <a:defRPr sz="3200">
                <a:latin typeface="Trebuchet MS"/>
                <a:ea typeface="Trebuchet MS"/>
                <a:cs typeface="Trebuchet MS"/>
                <a:sym typeface="Trebuchet MS"/>
              </a:defRPr>
            </a:pPr>
            <a:r>
              <a:t>Media literacy</a:t>
            </a:r>
          </a:p>
          <a:p>
            <a:pPr marL="342900" indent="-342900" defTabSz="914400">
              <a:spcBef>
                <a:spcPts val="700"/>
              </a:spcBef>
              <a:buSzPct val="100000"/>
              <a:buChar char="•"/>
              <a:defRPr sz="3200">
                <a:latin typeface="Trebuchet MS"/>
                <a:ea typeface="Trebuchet MS"/>
                <a:cs typeface="Trebuchet MS"/>
                <a:sym typeface="Trebuchet MS"/>
              </a:defRPr>
            </a:pPr>
            <a:r>
              <a:t>Student life/support</a:t>
            </a:r>
          </a:p>
        </p:txBody>
      </p:sp>
      <p:sp>
        <p:nvSpPr>
          <p:cNvPr id="399" name="Shape 399"/>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107</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Support strategies</a:t>
            </a:r>
          </a:p>
        </p:txBody>
      </p:sp>
      <p:sp>
        <p:nvSpPr>
          <p:cNvPr id="406" name="Shape 406"/>
          <p:cNvSpPr>
            <a:spLocks noGrp="1"/>
          </p:cNvSpPr>
          <p:nvPr>
            <p:ph type="subTitle" idx="4294967295"/>
          </p:nvPr>
        </p:nvSpPr>
        <p:spPr>
          <a:xfrm>
            <a:off x="457200" y="1600200"/>
            <a:ext cx="8229600" cy="525621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r>
              <a:t>Peer support</a:t>
            </a:r>
          </a:p>
          <a:p>
            <a:pPr marL="342900" indent="-342900" defTabSz="914400">
              <a:spcBef>
                <a:spcPts val="700"/>
              </a:spcBef>
              <a:buSzPct val="100000"/>
              <a:buChar char="•"/>
              <a:defRPr sz="3200">
                <a:latin typeface="Trebuchet MS"/>
                <a:ea typeface="Trebuchet MS"/>
                <a:cs typeface="Trebuchet MS"/>
                <a:sym typeface="Trebuchet MS"/>
              </a:defRPr>
            </a:pPr>
            <a:r>
              <a:t>IT</a:t>
            </a:r>
          </a:p>
          <a:p>
            <a:pPr marL="800100" lvl="1" indent="-342900" defTabSz="914400">
              <a:spcBef>
                <a:spcPts val="700"/>
              </a:spcBef>
              <a:buSzPct val="100000"/>
              <a:buFont typeface="Arial"/>
              <a:buChar char="•"/>
              <a:defRPr sz="3200">
                <a:latin typeface="Trebuchet MS"/>
                <a:ea typeface="Trebuchet MS"/>
                <a:cs typeface="Trebuchet MS"/>
                <a:sym typeface="Trebuchet MS"/>
              </a:defRPr>
            </a:pPr>
            <a:r>
              <a:t>Media services: hardware + software</a:t>
            </a:r>
          </a:p>
          <a:p>
            <a:pPr marL="800100" lvl="1" indent="-342900" defTabSz="914400">
              <a:spcBef>
                <a:spcPts val="700"/>
              </a:spcBef>
              <a:buSzPct val="100000"/>
              <a:buFont typeface="Arial"/>
              <a:buChar char="•"/>
              <a:defRPr sz="3200">
                <a:latin typeface="Trebuchet MS"/>
                <a:ea typeface="Trebuchet MS"/>
                <a:cs typeface="Trebuchet MS"/>
                <a:sym typeface="Trebuchet MS"/>
              </a:defRPr>
            </a:pPr>
            <a:r>
              <a:t>Academic computing</a:t>
            </a:r>
          </a:p>
          <a:p>
            <a:pPr marL="342900" indent="-342900" defTabSz="914400">
              <a:spcBef>
                <a:spcPts val="700"/>
              </a:spcBef>
              <a:buSzPct val="100000"/>
              <a:buChar char="•"/>
              <a:defRPr sz="3200">
                <a:latin typeface="Trebuchet MS"/>
                <a:ea typeface="Trebuchet MS"/>
                <a:cs typeface="Trebuchet MS"/>
                <a:sym typeface="Trebuchet MS"/>
              </a:defRPr>
            </a:pPr>
            <a:r>
              <a:t>library: space, staff, copyright, archiving</a:t>
            </a:r>
          </a:p>
          <a:p>
            <a:pPr marL="342900" indent="-342900" defTabSz="914400">
              <a:spcBef>
                <a:spcPts val="700"/>
              </a:spcBef>
              <a:buSzPct val="100000"/>
              <a:buChar char="•"/>
              <a:defRPr sz="3200">
                <a:latin typeface="Trebuchet MS"/>
                <a:ea typeface="Trebuchet MS"/>
                <a:cs typeface="Trebuchet MS"/>
                <a:sym typeface="Trebuchet MS"/>
              </a:defRPr>
            </a:pPr>
            <a:r>
              <a:t>collaboration off-campus</a:t>
            </a:r>
          </a:p>
          <a:p>
            <a:pPr marL="342900" indent="-342900" defTabSz="914400">
              <a:spcBef>
                <a:spcPts val="700"/>
              </a:spcBef>
              <a:buSzPct val="100000"/>
              <a:buChar char="•"/>
              <a:defRPr sz="3200">
                <a:latin typeface="Trebuchet MS"/>
                <a:ea typeface="Trebuchet MS"/>
                <a:cs typeface="Trebuchet MS"/>
                <a:sym typeface="Trebuchet MS"/>
              </a:defRPr>
            </a:pPr>
            <a:r>
              <a:t>YOU</a:t>
            </a:r>
          </a:p>
        </p:txBody>
      </p:sp>
      <p:sp>
        <p:nvSpPr>
          <p:cNvPr id="407" name="Shape 407"/>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108</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p:cNvSpPr>
          <p:nvPr>
            <p:ph type="ctrTitle" idx="4294967295"/>
          </p:nvPr>
        </p:nvSpPr>
        <p:spPr>
          <a:xfrm>
            <a:off x="457200" y="92075"/>
            <a:ext cx="8229600" cy="1508125"/>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Assignments</a:t>
            </a:r>
          </a:p>
        </p:txBody>
      </p:sp>
      <p:sp>
        <p:nvSpPr>
          <p:cNvPr id="410" name="Shape 410"/>
          <p:cNvSpPr>
            <a:spLocks noGrp="1"/>
          </p:cNvSpPr>
          <p:nvPr>
            <p:ph type="subTitle" idx="4294967295"/>
          </p:nvPr>
        </p:nvSpPr>
        <p:spPr>
          <a:xfrm>
            <a:off x="457200" y="1600200"/>
            <a:ext cx="8229600" cy="5256213"/>
          </a:xfrm>
          <a:prstGeom prst="rect">
            <a:avLst/>
          </a:prstGeom>
        </p:spPr>
        <p:txBody>
          <a:bodyPr>
            <a:normAutofit lnSpcReduction="10000"/>
          </a:bodyPr>
          <a:lstStyle/>
          <a:p>
            <a:pPr marL="334962" indent="-334962" defTabSz="895350">
              <a:spcBef>
                <a:spcPts val="700"/>
              </a:spcBef>
              <a:buSzPct val="100000"/>
              <a:buChar char="•"/>
              <a:defRPr sz="3100">
                <a:latin typeface="Trebuchet MS"/>
                <a:ea typeface="Trebuchet MS"/>
                <a:cs typeface="Trebuchet MS"/>
                <a:sym typeface="Trebuchet MS"/>
              </a:defRPr>
            </a:pPr>
            <a:r>
              <a:t>Storycenter personal prompt</a:t>
            </a:r>
          </a:p>
          <a:p>
            <a:pPr marL="334962" indent="-334962" defTabSz="895350">
              <a:spcBef>
                <a:spcPts val="700"/>
              </a:spcBef>
              <a:buSzPct val="100000"/>
              <a:buChar char="•"/>
              <a:defRPr sz="3100">
                <a:latin typeface="Trebuchet MS"/>
                <a:ea typeface="Trebuchet MS"/>
                <a:cs typeface="Trebuchet MS"/>
                <a:sym typeface="Trebuchet MS"/>
              </a:defRPr>
            </a:pPr>
            <a:r>
              <a:t>Reaction to material</a:t>
            </a:r>
          </a:p>
          <a:p>
            <a:pPr marL="334962" indent="-334962" defTabSz="895350">
              <a:spcBef>
                <a:spcPts val="700"/>
              </a:spcBef>
              <a:buSzPct val="100000"/>
              <a:buChar char="•"/>
              <a:defRPr sz="3100">
                <a:latin typeface="Trebuchet MS"/>
                <a:ea typeface="Trebuchet MS"/>
                <a:cs typeface="Trebuchet MS"/>
                <a:sym typeface="Trebuchet MS"/>
              </a:defRPr>
            </a:pPr>
            <a:r>
              <a:t>Creative writing/composition</a:t>
            </a:r>
          </a:p>
          <a:p>
            <a:pPr marL="334962" indent="-334962" defTabSz="895350">
              <a:spcBef>
                <a:spcPts val="700"/>
              </a:spcBef>
              <a:buSzPct val="100000"/>
              <a:buChar char="•"/>
              <a:defRPr sz="3100">
                <a:latin typeface="Trebuchet MS"/>
                <a:ea typeface="Trebuchet MS"/>
                <a:cs typeface="Trebuchet MS"/>
                <a:sym typeface="Trebuchet MS"/>
              </a:defRPr>
            </a:pPr>
            <a:r>
              <a:t>Mix DS into non-DS work</a:t>
            </a:r>
          </a:p>
          <a:p>
            <a:pPr marL="334962" indent="-334962" defTabSz="895350">
              <a:spcBef>
                <a:spcPts val="700"/>
              </a:spcBef>
              <a:buSzPct val="100000"/>
              <a:buChar char="•"/>
              <a:defRPr sz="3100">
                <a:latin typeface="Trebuchet MS"/>
                <a:ea typeface="Trebuchet MS"/>
                <a:cs typeface="Trebuchet MS"/>
                <a:sym typeface="Trebuchet MS"/>
              </a:defRPr>
            </a:pPr>
            <a:r>
              <a:t>Class materials about storytelling, including exemplary stories</a:t>
            </a:r>
          </a:p>
          <a:p>
            <a:pPr marL="334962" indent="-334962" defTabSz="895350">
              <a:spcBef>
                <a:spcPts val="700"/>
              </a:spcBef>
              <a:buSzPct val="100000"/>
              <a:buChar char="•"/>
              <a:defRPr sz="3100">
                <a:latin typeface="Trebuchet MS"/>
                <a:ea typeface="Trebuchet MS"/>
                <a:cs typeface="Trebuchet MS"/>
                <a:sym typeface="Trebuchet MS"/>
              </a:defRPr>
            </a:pPr>
            <a:r>
              <a:t>Meta commentaries</a:t>
            </a:r>
          </a:p>
          <a:p>
            <a:pPr marL="782637" lvl="1" indent="-334962" defTabSz="895350">
              <a:spcBef>
                <a:spcPts val="700"/>
              </a:spcBef>
              <a:buSzPct val="100000"/>
              <a:buFont typeface="Arial"/>
              <a:buChar char="•"/>
              <a:defRPr sz="3100">
                <a:latin typeface="Trebuchet MS"/>
                <a:ea typeface="Trebuchet MS"/>
                <a:cs typeface="Trebuchet MS"/>
                <a:sym typeface="Trebuchet MS"/>
              </a:defRPr>
            </a:pPr>
            <a:r>
              <a:t>example: combine media to describe something in </a:t>
            </a:r>
            <a:r>
              <a:rPr u="sng"/>
              <a:t>music history</a:t>
            </a:r>
            <a:r>
              <a:t>; past, a theme for a concert</a:t>
            </a:r>
          </a:p>
        </p:txBody>
      </p:sp>
      <p:sp>
        <p:nvSpPr>
          <p:cNvPr id="411" name="Shape 411"/>
          <p:cNvSpPr>
            <a:spLocks noGrp="1"/>
          </p:cNvSpPr>
          <p:nvPr>
            <p:ph type="sldNum" sz="quarter" idx="4294967295"/>
          </p:nvPr>
        </p:nvSpPr>
        <p:spPr>
          <a:xfrm>
            <a:off x="8328389" y="6403499"/>
            <a:ext cx="358412"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109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How much is mystery?</a:t>
            </a:r>
          </a:p>
        </p:txBody>
      </p:sp>
      <p:sp>
        <p:nvSpPr>
          <p:cNvPr id="67" name="Shape 67"/>
          <p:cNvSpPr>
            <a:spLocks noGrp="1"/>
          </p:cNvSpPr>
          <p:nvPr>
            <p:ph type="subTitle" sz="quarter" idx="4294967295"/>
          </p:nvPr>
        </p:nvSpPr>
        <p:spPr>
          <a:xfrm>
            <a:off x="381000" y="1828800"/>
            <a:ext cx="8229600" cy="762000"/>
          </a:xfrm>
          <a:prstGeom prst="rect">
            <a:avLst/>
          </a:prstGeom>
        </p:spPr>
        <p:txBody>
          <a:bodyPr>
            <a:noAutofit/>
          </a:bodyPr>
          <a:lstStyle/>
          <a:p>
            <a:pPr defTabSz="365760">
              <a:lnSpc>
                <a:spcPct val="80000"/>
              </a:lnSpc>
              <a:spcBef>
                <a:spcPts val="100"/>
              </a:spcBef>
              <a:defRPr sz="2400">
                <a:latin typeface="Trebuchet MS"/>
                <a:ea typeface="Trebuchet MS"/>
                <a:cs typeface="Trebuchet MS"/>
                <a:sym typeface="Trebuchet MS"/>
              </a:defRPr>
            </a:pPr>
            <a:r>
              <a:rPr sz="6000" dirty="0"/>
              <a:t>The last man on Earth sat alone in a room.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p:cNvSpPr>
          <p:nvPr>
            <p:ph type="ctrTitle" idx="4294967295"/>
          </p:nvPr>
        </p:nvSpPr>
        <p:spPr>
          <a:xfrm>
            <a:off x="457200" y="92075"/>
            <a:ext cx="8229600" cy="1508125"/>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Some quick and dirty PM</a:t>
            </a:r>
          </a:p>
        </p:txBody>
      </p:sp>
      <p:sp>
        <p:nvSpPr>
          <p:cNvPr id="414" name="Shape 414"/>
          <p:cNvSpPr>
            <a:spLocks noGrp="1"/>
          </p:cNvSpPr>
          <p:nvPr>
            <p:ph type="subTitle" idx="4294967295"/>
          </p:nvPr>
        </p:nvSpPr>
        <p:spPr>
          <a:xfrm>
            <a:off x="457200" y="1600200"/>
            <a:ext cx="8229600" cy="525621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r>
              <a:t>SCOPE IS CRITICAL</a:t>
            </a:r>
          </a:p>
          <a:p>
            <a:pPr marL="342900" indent="-342900" defTabSz="914400">
              <a:spcBef>
                <a:spcPts val="700"/>
              </a:spcBef>
              <a:buSzPct val="100000"/>
              <a:buChar char="•"/>
              <a:defRPr sz="3200">
                <a:latin typeface="Trebuchet MS"/>
                <a:ea typeface="Trebuchet MS"/>
                <a:cs typeface="Trebuchet MS"/>
                <a:sym typeface="Trebuchet MS"/>
              </a:defRPr>
            </a:pPr>
            <a:r>
              <a:t>Determine milestones</a:t>
            </a:r>
          </a:p>
          <a:p>
            <a:pPr marL="342900" indent="-342900" defTabSz="914400">
              <a:spcBef>
                <a:spcPts val="700"/>
              </a:spcBef>
              <a:buSzPct val="100000"/>
              <a:buChar char="•"/>
              <a:defRPr sz="3200">
                <a:latin typeface="Trebuchet MS"/>
                <a:ea typeface="Trebuchet MS"/>
                <a:cs typeface="Trebuchet MS"/>
                <a:sym typeface="Trebuchet MS"/>
              </a:defRPr>
            </a:pPr>
            <a:r>
              <a:t>Build in risk (minimum: 15%)</a:t>
            </a:r>
          </a:p>
        </p:txBody>
      </p:sp>
      <p:sp>
        <p:nvSpPr>
          <p:cNvPr id="415" name="Shape 415"/>
          <p:cNvSpPr>
            <a:spLocks noGrp="1"/>
          </p:cNvSpPr>
          <p:nvPr>
            <p:ph type="sldNum" sz="quarter" idx="4294967295"/>
          </p:nvPr>
        </p:nvSpPr>
        <p:spPr>
          <a:xfrm>
            <a:off x="8328389" y="6403499"/>
            <a:ext cx="358412"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110</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p:cNvSpPr>
          <p:nvPr>
            <p:ph type="ctrTitle" idx="4294967295"/>
          </p:nvPr>
        </p:nvSpPr>
        <p:spPr>
          <a:xfrm>
            <a:off x="457200" y="92075"/>
            <a:ext cx="8229600" cy="1508125"/>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Assessment</a:t>
            </a:r>
          </a:p>
        </p:txBody>
      </p:sp>
      <p:sp>
        <p:nvSpPr>
          <p:cNvPr id="418" name="Shape 418"/>
          <p:cNvSpPr>
            <a:spLocks noGrp="1"/>
          </p:cNvSpPr>
          <p:nvPr>
            <p:ph type="subTitle" idx="4294967295"/>
          </p:nvPr>
        </p:nvSpPr>
        <p:spPr>
          <a:xfrm>
            <a:off x="457200" y="1600200"/>
            <a:ext cx="8229600" cy="525621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r>
              <a:t>Process versus final product</a:t>
            </a:r>
          </a:p>
          <a:p>
            <a:pPr marL="342900" indent="-342900" defTabSz="914400">
              <a:spcBef>
                <a:spcPts val="700"/>
              </a:spcBef>
              <a:buSzPct val="100000"/>
              <a:buChar char="•"/>
              <a:defRPr sz="3200">
                <a:latin typeface="Trebuchet MS"/>
                <a:ea typeface="Trebuchet MS"/>
                <a:cs typeface="Trebuchet MS"/>
                <a:sym typeface="Trebuchet MS"/>
              </a:defRPr>
            </a:pPr>
            <a:r>
              <a:t>Peer and self-assessment</a:t>
            </a:r>
          </a:p>
          <a:p>
            <a:pPr marL="342900" indent="-342900" defTabSz="914400">
              <a:spcBef>
                <a:spcPts val="700"/>
              </a:spcBef>
              <a:buSzPct val="100000"/>
              <a:buChar char="•"/>
              <a:defRPr sz="3200">
                <a:latin typeface="Trebuchet MS"/>
                <a:ea typeface="Trebuchet MS"/>
                <a:cs typeface="Trebuchet MS"/>
                <a:sym typeface="Trebuchet MS"/>
              </a:defRPr>
            </a:pPr>
            <a:r>
              <a:t>Assess in stages (plan, draft, final)</a:t>
            </a:r>
          </a:p>
          <a:p>
            <a:pPr marL="342900" indent="-342900" defTabSz="914400">
              <a:spcBef>
                <a:spcPts val="700"/>
              </a:spcBef>
              <a:buSzPct val="100000"/>
              <a:buChar char="•"/>
              <a:defRPr sz="3200">
                <a:latin typeface="Trebuchet MS"/>
                <a:ea typeface="Trebuchet MS"/>
                <a:cs typeface="Trebuchet MS"/>
                <a:sym typeface="Trebuchet MS"/>
              </a:defRPr>
            </a:pPr>
            <a:r>
              <a:t>Summative or constructivist?</a:t>
            </a:r>
          </a:p>
          <a:p>
            <a:pPr marL="342900" indent="-342900" defTabSz="914400">
              <a:spcBef>
                <a:spcPts val="700"/>
              </a:spcBef>
              <a:buSzPct val="100000"/>
              <a:buChar char="•"/>
              <a:defRPr sz="3200">
                <a:latin typeface="Trebuchet MS"/>
                <a:ea typeface="Trebuchet MS"/>
                <a:cs typeface="Trebuchet MS"/>
                <a:sym typeface="Trebuchet MS"/>
              </a:defRPr>
            </a:pPr>
            <a:r>
              <a:t>Draw on pre-existing strategies (content and form)</a:t>
            </a:r>
          </a:p>
          <a:p>
            <a:pPr marL="342900" indent="-342900" defTabSz="914400">
              <a:spcBef>
                <a:spcPts val="700"/>
              </a:spcBef>
              <a:buSzPct val="100000"/>
              <a:buChar char="•"/>
              <a:defRPr sz="3200">
                <a:latin typeface="Trebuchet MS"/>
                <a:ea typeface="Trebuchet MS"/>
                <a:cs typeface="Trebuchet MS"/>
                <a:sym typeface="Trebuchet MS"/>
              </a:defRPr>
            </a:pPr>
            <a:r>
              <a:t>Generate rubrics</a:t>
            </a:r>
          </a:p>
        </p:txBody>
      </p:sp>
      <p:sp>
        <p:nvSpPr>
          <p:cNvPr id="419" name="Shape 419"/>
          <p:cNvSpPr>
            <a:spLocks noGrp="1"/>
          </p:cNvSpPr>
          <p:nvPr>
            <p:ph type="sldNum" sz="quarter" idx="4294967295"/>
          </p:nvPr>
        </p:nvSpPr>
        <p:spPr>
          <a:xfrm>
            <a:off x="8328389" y="6403499"/>
            <a:ext cx="358412"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111</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p:cNvSpPr>
          <p:nvPr>
            <p:ph type="ctrTitle" idx="4294967295"/>
          </p:nvPr>
        </p:nvSpPr>
        <p:spPr>
          <a:xfrm>
            <a:off x="457200" y="92075"/>
            <a:ext cx="8229600" cy="1508125"/>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Rubrics</a:t>
            </a:r>
          </a:p>
        </p:txBody>
      </p:sp>
      <p:sp>
        <p:nvSpPr>
          <p:cNvPr id="422" name="Shape 422"/>
          <p:cNvSpPr>
            <a:spLocks noGrp="1"/>
          </p:cNvSpPr>
          <p:nvPr>
            <p:ph type="subTitle" idx="4294967295"/>
          </p:nvPr>
        </p:nvSpPr>
        <p:spPr>
          <a:xfrm>
            <a:off x="457200" y="1600200"/>
            <a:ext cx="8229600" cy="5256213"/>
          </a:xfrm>
          <a:prstGeom prst="rect">
            <a:avLst/>
          </a:prstGeom>
        </p:spPr>
        <p:txBody>
          <a:bodyPr>
            <a:normAutofit lnSpcReduction="10000"/>
          </a:bodyPr>
          <a:lstStyle/>
          <a:p>
            <a:pPr marL="322262" indent="-322262" defTabSz="858837">
              <a:spcBef>
                <a:spcPts val="700"/>
              </a:spcBef>
              <a:buSzPct val="100000"/>
              <a:buChar char="•"/>
              <a:defRPr sz="3000">
                <a:latin typeface="Trebuchet MS"/>
                <a:ea typeface="Trebuchet MS"/>
                <a:cs typeface="Trebuchet MS"/>
                <a:sym typeface="Trebuchet MS"/>
              </a:defRPr>
            </a:pPr>
            <a:r>
              <a:t>Jason Ohler’s series: </a:t>
            </a:r>
            <a:r>
              <a:rPr u="sng">
                <a:solidFill>
                  <a:srgbClr val="0000FF"/>
                </a:solidFill>
                <a:uFill>
                  <a:solidFill>
                    <a:srgbClr val="0000FF"/>
                  </a:solidFill>
                </a:uFill>
                <a:hlinkClick r:id="rId2"/>
              </a:rPr>
              <a:t>http://www.jasonohler.com/storytelling/assessmentWIX.cfm</a:t>
            </a:r>
          </a:p>
          <a:p>
            <a:pPr marL="322262" indent="-322262" defTabSz="858837">
              <a:spcBef>
                <a:spcPts val="700"/>
              </a:spcBef>
              <a:buSzPct val="100000"/>
              <a:buChar char="•"/>
              <a:defRPr sz="3000">
                <a:latin typeface="Trebuchet MS"/>
                <a:ea typeface="Trebuchet MS"/>
                <a:cs typeface="Trebuchet MS"/>
                <a:sym typeface="Trebuchet MS"/>
              </a:defRPr>
            </a:pPr>
            <a:r>
              <a:t>Gail Matthews-de Natale: </a:t>
            </a:r>
            <a:r>
              <a:rPr u="sng">
                <a:solidFill>
                  <a:srgbClr val="0000FF"/>
                </a:solidFill>
                <a:uFill>
                  <a:solidFill>
                    <a:srgbClr val="0000FF"/>
                  </a:solidFill>
                </a:uFill>
                <a:hlinkClick r:id="rId3"/>
              </a:rPr>
              <a:t>https://net.educause.edu/ir/library/pdf/ELI08167B.pdf</a:t>
            </a:r>
            <a:r>
              <a:t> </a:t>
            </a:r>
          </a:p>
          <a:p>
            <a:pPr marL="322262" indent="-322262" defTabSz="858837">
              <a:spcBef>
                <a:spcPts val="700"/>
              </a:spcBef>
              <a:buSzPct val="100000"/>
              <a:buChar char="•"/>
              <a:defRPr sz="3000">
                <a:latin typeface="Trebuchet MS"/>
                <a:ea typeface="Trebuchet MS"/>
                <a:cs typeface="Trebuchet MS"/>
                <a:sym typeface="Trebuchet MS"/>
              </a:defRPr>
            </a:pPr>
            <a:r>
              <a:t>University of Houston: </a:t>
            </a:r>
            <a:r>
              <a:rPr u="sng">
                <a:solidFill>
                  <a:srgbClr val="0000FF"/>
                </a:solidFill>
                <a:uFill>
                  <a:solidFill>
                    <a:srgbClr val="0000FF"/>
                  </a:solidFill>
                </a:uFill>
                <a:hlinkClick r:id="rId4"/>
              </a:rPr>
              <a:t>http://digitalstorytelling.coe.uh.edu/archive/pdfs/samplerubric.pdf</a:t>
            </a:r>
            <a:r>
              <a:t> , </a:t>
            </a:r>
            <a:r>
              <a:rPr u="sng">
                <a:solidFill>
                  <a:srgbClr val="0000FF"/>
                </a:solidFill>
                <a:uFill>
                  <a:solidFill>
                    <a:srgbClr val="0000FF"/>
                  </a:solidFill>
                </a:uFill>
                <a:hlinkClick r:id="rId5"/>
              </a:rPr>
              <a:t>http://digitalstorytelling.coe.uh.edu/archive/DS-Project-Guidelines-2010.html</a:t>
            </a:r>
            <a:r>
              <a:t> </a:t>
            </a:r>
          </a:p>
        </p:txBody>
      </p:sp>
      <p:sp>
        <p:nvSpPr>
          <p:cNvPr id="423" name="Shape 423"/>
          <p:cNvSpPr>
            <a:spLocks noGrp="1"/>
          </p:cNvSpPr>
          <p:nvPr>
            <p:ph type="sldNum" sz="quarter" idx="4294967295"/>
          </p:nvPr>
        </p:nvSpPr>
        <p:spPr>
          <a:xfrm>
            <a:off x="8328389" y="6403499"/>
            <a:ext cx="358412"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112</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p:cNvSpPr>
          <p:nvPr>
            <p:ph type="ctrTitle" idx="4294967295"/>
          </p:nvPr>
        </p:nvSpPr>
        <p:spPr>
          <a:xfrm>
            <a:off x="457200" y="92075"/>
            <a:ext cx="8229600" cy="1508125"/>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Tools for storytelling</a:t>
            </a:r>
          </a:p>
        </p:txBody>
      </p:sp>
      <p:sp>
        <p:nvSpPr>
          <p:cNvPr id="426" name="Shape 426"/>
          <p:cNvSpPr>
            <a:spLocks noGrp="1"/>
          </p:cNvSpPr>
          <p:nvPr>
            <p:ph type="subTitle" idx="4294967295"/>
          </p:nvPr>
        </p:nvSpPr>
        <p:spPr>
          <a:xfrm>
            <a:off x="457200" y="1600200"/>
            <a:ext cx="8229600" cy="5256213"/>
          </a:xfrm>
          <a:prstGeom prst="rect">
            <a:avLst/>
          </a:prstGeom>
        </p:spPr>
        <p:txBody>
          <a:bodyPr>
            <a:normAutofit/>
          </a:bodyPr>
          <a:lstStyle/>
          <a:p>
            <a:pPr marL="255587" indent="-255587" defTabSz="914400">
              <a:spcBef>
                <a:spcPts val="700"/>
              </a:spcBef>
              <a:defRPr sz="3200">
                <a:latin typeface="Trebuchet MS"/>
                <a:ea typeface="Trebuchet MS"/>
                <a:cs typeface="Trebuchet MS"/>
                <a:sym typeface="Trebuchet MS"/>
              </a:defRPr>
            </a:pPr>
            <a:r>
              <a:t>Hardware</a:t>
            </a:r>
          </a:p>
          <a:p>
            <a:pPr marL="255587" indent="-255587" defTabSz="914400">
              <a:spcBef>
                <a:spcPts val="700"/>
              </a:spcBef>
              <a:buSzPct val="100000"/>
              <a:buChar char="•"/>
              <a:defRPr sz="3200">
                <a:latin typeface="Trebuchet MS"/>
                <a:ea typeface="Trebuchet MS"/>
                <a:cs typeface="Trebuchet MS"/>
                <a:sym typeface="Trebuchet MS"/>
              </a:defRPr>
            </a:pPr>
            <a:r>
              <a:t>PC or Mac</a:t>
            </a:r>
          </a:p>
          <a:p>
            <a:pPr marL="255587" indent="-255587" defTabSz="914400">
              <a:spcBef>
                <a:spcPts val="700"/>
              </a:spcBef>
              <a:buSzPct val="100000"/>
              <a:buChar char="•"/>
              <a:defRPr sz="3200">
                <a:latin typeface="Trebuchet MS"/>
                <a:ea typeface="Trebuchet MS"/>
                <a:cs typeface="Trebuchet MS"/>
                <a:sym typeface="Trebuchet MS"/>
              </a:defRPr>
            </a:pPr>
            <a:r>
              <a:t>Tablets</a:t>
            </a:r>
          </a:p>
          <a:p>
            <a:pPr marL="255587" indent="-255587" defTabSz="914400">
              <a:spcBef>
                <a:spcPts val="700"/>
              </a:spcBef>
              <a:buSzPct val="100000"/>
              <a:buChar char="•"/>
              <a:defRPr sz="3200">
                <a:latin typeface="Trebuchet MS"/>
                <a:ea typeface="Trebuchet MS"/>
                <a:cs typeface="Trebuchet MS"/>
                <a:sym typeface="Trebuchet MS"/>
              </a:defRPr>
            </a:pPr>
            <a:r>
              <a:t>Phones</a:t>
            </a:r>
          </a:p>
          <a:p>
            <a:pPr marL="255587" indent="-255587" defTabSz="914400">
              <a:spcBef>
                <a:spcPts val="700"/>
              </a:spcBef>
              <a:buSzPct val="100000"/>
              <a:buChar char="•"/>
              <a:defRPr sz="3200">
                <a:latin typeface="Trebuchet MS"/>
                <a:ea typeface="Trebuchet MS"/>
                <a:cs typeface="Trebuchet MS"/>
                <a:sym typeface="Trebuchet MS"/>
              </a:defRPr>
            </a:pPr>
            <a:r>
              <a:t>labs, offices, mobile, personal</a:t>
            </a:r>
          </a:p>
        </p:txBody>
      </p:sp>
      <p:sp>
        <p:nvSpPr>
          <p:cNvPr id="427" name="Shape 427"/>
          <p:cNvSpPr>
            <a:spLocks noGrp="1"/>
          </p:cNvSpPr>
          <p:nvPr>
            <p:ph type="sldNum" sz="quarter" idx="4294967295"/>
          </p:nvPr>
        </p:nvSpPr>
        <p:spPr>
          <a:xfrm>
            <a:off x="8328389" y="6403499"/>
            <a:ext cx="358412"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113</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Tools for storytelling</a:t>
            </a:r>
          </a:p>
        </p:txBody>
      </p:sp>
      <p:sp>
        <p:nvSpPr>
          <p:cNvPr id="430" name="Shape 430"/>
          <p:cNvSpPr>
            <a:spLocks noGrp="1"/>
          </p:cNvSpPr>
          <p:nvPr>
            <p:ph type="subTitle" idx="4294967295"/>
          </p:nvPr>
        </p:nvSpPr>
        <p:spPr>
          <a:xfrm>
            <a:off x="457200" y="1600200"/>
            <a:ext cx="8229600" cy="5256213"/>
          </a:xfrm>
          <a:prstGeom prst="rect">
            <a:avLst/>
          </a:prstGeom>
        </p:spPr>
        <p:txBody>
          <a:bodyPr>
            <a:normAutofit/>
          </a:bodyPr>
          <a:lstStyle/>
          <a:p>
            <a:pPr marL="244475" indent="-244475" defTabSz="914400">
              <a:spcBef>
                <a:spcPts val="700"/>
              </a:spcBef>
              <a:defRPr sz="3200">
                <a:latin typeface="Trebuchet MS"/>
                <a:ea typeface="Trebuchet MS"/>
                <a:cs typeface="Trebuchet MS"/>
                <a:sym typeface="Trebuchet MS"/>
              </a:defRPr>
            </a:pPr>
            <a:r>
              <a:t>Images</a:t>
            </a:r>
          </a:p>
          <a:p>
            <a:pPr marL="244475" indent="-244475" defTabSz="914400">
              <a:spcBef>
                <a:spcPts val="700"/>
              </a:spcBef>
              <a:buSzPct val="100000"/>
              <a:buChar char="•"/>
              <a:defRPr sz="3200">
                <a:latin typeface="Trebuchet MS"/>
                <a:ea typeface="Trebuchet MS"/>
                <a:cs typeface="Trebuchet MS"/>
                <a:sym typeface="Trebuchet MS"/>
              </a:defRPr>
            </a:pPr>
            <a:r>
              <a:t>PS, GIMP, iPhoto</a:t>
            </a:r>
          </a:p>
          <a:p>
            <a:pPr marL="244475" indent="-244475" defTabSz="914400">
              <a:spcBef>
                <a:spcPts val="700"/>
              </a:spcBef>
              <a:buSzPct val="100000"/>
              <a:buChar char="•"/>
              <a:defRPr sz="3200">
                <a:latin typeface="Trebuchet MS"/>
                <a:ea typeface="Trebuchet MS"/>
                <a:cs typeface="Trebuchet MS"/>
                <a:sym typeface="Trebuchet MS"/>
              </a:defRPr>
            </a:pPr>
            <a:r>
              <a:t>Maps: Google Earth, collections</a:t>
            </a:r>
          </a:p>
          <a:p>
            <a:pPr marL="244475" indent="-244475" defTabSz="914400">
              <a:spcBef>
                <a:spcPts val="700"/>
              </a:spcBef>
              <a:buSzPct val="100000"/>
              <a:buChar char="•"/>
              <a:defRPr sz="3200">
                <a:latin typeface="Trebuchet MS"/>
                <a:ea typeface="Trebuchet MS"/>
                <a:cs typeface="Trebuchet MS"/>
                <a:sym typeface="Trebuchet MS"/>
              </a:defRPr>
            </a:pPr>
            <a:r>
              <a:t>Comic Life</a:t>
            </a:r>
          </a:p>
          <a:p>
            <a:pPr marL="244475" indent="-244475" defTabSz="914400">
              <a:spcBef>
                <a:spcPts val="700"/>
              </a:spcBef>
              <a:defRPr sz="3200">
                <a:latin typeface="Trebuchet MS"/>
                <a:ea typeface="Trebuchet MS"/>
                <a:cs typeface="Trebuchet MS"/>
                <a:sym typeface="Trebuchet MS"/>
              </a:defRPr>
            </a:pPr>
            <a:r>
              <a:t>Audio</a:t>
            </a:r>
          </a:p>
          <a:p>
            <a:pPr marL="244475" indent="-244475" defTabSz="914400">
              <a:spcBef>
                <a:spcPts val="700"/>
              </a:spcBef>
              <a:buSzPct val="100000"/>
              <a:buChar char="•"/>
              <a:defRPr sz="3200">
                <a:latin typeface="Trebuchet MS"/>
                <a:ea typeface="Trebuchet MS"/>
                <a:cs typeface="Trebuchet MS"/>
                <a:sym typeface="Trebuchet MS"/>
              </a:defRPr>
            </a:pPr>
            <a:r>
              <a:t>Audacity, Garageband</a:t>
            </a:r>
          </a:p>
          <a:p>
            <a:pPr marL="244475" indent="-244475" defTabSz="914400">
              <a:spcBef>
                <a:spcPts val="700"/>
              </a:spcBef>
              <a:buSzPct val="100000"/>
              <a:buChar char="•"/>
              <a:defRPr sz="3200">
                <a:latin typeface="Trebuchet MS"/>
                <a:ea typeface="Trebuchet MS"/>
                <a:cs typeface="Trebuchet MS"/>
                <a:sym typeface="Trebuchet MS"/>
              </a:defRPr>
            </a:pPr>
            <a:r>
              <a:t>video editors</a:t>
            </a:r>
          </a:p>
        </p:txBody>
      </p:sp>
      <p:sp>
        <p:nvSpPr>
          <p:cNvPr id="431" name="Shape 431"/>
          <p:cNvSpPr>
            <a:spLocks noGrp="1"/>
          </p:cNvSpPr>
          <p:nvPr>
            <p:ph type="sldNum" sz="quarter" idx="4294967295"/>
          </p:nvPr>
        </p:nvSpPr>
        <p:spPr>
          <a:xfrm>
            <a:off x="8328389" y="6403499"/>
            <a:ext cx="358412"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114</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Tools for storytelling</a:t>
            </a:r>
          </a:p>
        </p:txBody>
      </p:sp>
      <p:sp>
        <p:nvSpPr>
          <p:cNvPr id="434" name="Shape 434"/>
          <p:cNvSpPr>
            <a:spLocks noGrp="1"/>
          </p:cNvSpPr>
          <p:nvPr>
            <p:ph type="subTitle" idx="4294967295"/>
          </p:nvPr>
        </p:nvSpPr>
        <p:spPr>
          <a:xfrm>
            <a:off x="457200" y="1600200"/>
            <a:ext cx="8229600" cy="5256213"/>
          </a:xfrm>
          <a:prstGeom prst="rect">
            <a:avLst/>
          </a:prstGeom>
        </p:spPr>
        <p:txBody>
          <a:bodyPr>
            <a:normAutofit/>
          </a:bodyPr>
          <a:lstStyle/>
          <a:p>
            <a:pPr marL="257175" indent="-257175" defTabSz="914400">
              <a:spcBef>
                <a:spcPts val="700"/>
              </a:spcBef>
              <a:defRPr sz="3200">
                <a:latin typeface="Trebuchet MS"/>
                <a:ea typeface="Trebuchet MS"/>
                <a:cs typeface="Trebuchet MS"/>
                <a:sym typeface="Trebuchet MS"/>
              </a:defRPr>
            </a:pPr>
            <a:r>
              <a:t>Audio</a:t>
            </a:r>
          </a:p>
          <a:p>
            <a:pPr marL="257175" indent="-257175" defTabSz="914400">
              <a:spcBef>
                <a:spcPts val="700"/>
              </a:spcBef>
              <a:buSzPct val="100000"/>
              <a:buChar char="•"/>
              <a:defRPr sz="3200">
                <a:latin typeface="Trebuchet MS"/>
                <a:ea typeface="Trebuchet MS"/>
                <a:cs typeface="Trebuchet MS"/>
                <a:sym typeface="Trebuchet MS"/>
              </a:defRPr>
            </a:pPr>
            <a:r>
              <a:t>Audacity, Garageband</a:t>
            </a:r>
          </a:p>
          <a:p>
            <a:pPr marL="257175" indent="-257175" defTabSz="914400">
              <a:spcBef>
                <a:spcPts val="700"/>
              </a:spcBef>
              <a:buSzPct val="100000"/>
              <a:buChar char="•"/>
              <a:defRPr sz="3200">
                <a:latin typeface="Trebuchet MS"/>
                <a:ea typeface="Trebuchet MS"/>
                <a:cs typeface="Trebuchet MS"/>
                <a:sym typeface="Trebuchet MS"/>
              </a:defRPr>
            </a:pPr>
            <a:r>
              <a:t>various mobile apps</a:t>
            </a:r>
          </a:p>
          <a:p>
            <a:pPr marL="257175" indent="-257175" defTabSz="914400">
              <a:spcBef>
                <a:spcPts val="700"/>
              </a:spcBef>
              <a:buSzPct val="100000"/>
              <a:buChar char="•"/>
              <a:defRPr sz="3200">
                <a:latin typeface="Trebuchet MS"/>
                <a:ea typeface="Trebuchet MS"/>
                <a:cs typeface="Trebuchet MS"/>
                <a:sym typeface="Trebuchet MS"/>
              </a:defRPr>
            </a:pPr>
            <a:r>
              <a:t>video editors</a:t>
            </a:r>
          </a:p>
        </p:txBody>
      </p:sp>
      <p:sp>
        <p:nvSpPr>
          <p:cNvPr id="435" name="Shape 435"/>
          <p:cNvSpPr>
            <a:spLocks noGrp="1"/>
          </p:cNvSpPr>
          <p:nvPr>
            <p:ph type="sldNum" sz="quarter" idx="4294967295"/>
          </p:nvPr>
        </p:nvSpPr>
        <p:spPr>
          <a:xfrm>
            <a:off x="8328389" y="6403499"/>
            <a:ext cx="358412"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115</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Tools for storytelling</a:t>
            </a:r>
          </a:p>
        </p:txBody>
      </p:sp>
      <p:sp>
        <p:nvSpPr>
          <p:cNvPr id="438" name="Shape 438"/>
          <p:cNvSpPr>
            <a:spLocks noGrp="1"/>
          </p:cNvSpPr>
          <p:nvPr>
            <p:ph type="subTitle" idx="4294967295"/>
          </p:nvPr>
        </p:nvSpPr>
        <p:spPr>
          <a:xfrm>
            <a:off x="457200" y="1600200"/>
            <a:ext cx="8229600" cy="5256213"/>
          </a:xfrm>
          <a:prstGeom prst="rect">
            <a:avLst/>
          </a:prstGeom>
        </p:spPr>
        <p:txBody>
          <a:bodyPr>
            <a:normAutofit/>
          </a:bodyPr>
          <a:lstStyle/>
          <a:p>
            <a:pPr marL="273050" indent="-273050" defTabSz="914400">
              <a:spcBef>
                <a:spcPts val="700"/>
              </a:spcBef>
              <a:defRPr sz="3200">
                <a:latin typeface="Trebuchet MS"/>
                <a:ea typeface="Trebuchet MS"/>
                <a:cs typeface="Trebuchet MS"/>
                <a:sym typeface="Trebuchet MS"/>
              </a:defRPr>
            </a:pPr>
            <a:r>
              <a:t>Video</a:t>
            </a:r>
          </a:p>
          <a:p>
            <a:pPr marL="273050" indent="-273050" defTabSz="914400">
              <a:spcBef>
                <a:spcPts val="700"/>
              </a:spcBef>
              <a:buSzPct val="100000"/>
              <a:buChar char="•"/>
              <a:defRPr sz="3200">
                <a:latin typeface="Trebuchet MS"/>
                <a:ea typeface="Trebuchet MS"/>
                <a:cs typeface="Trebuchet MS"/>
                <a:sym typeface="Trebuchet MS"/>
              </a:defRPr>
            </a:pPr>
            <a:r>
              <a:t>PC: MovieMaker, Premiere</a:t>
            </a:r>
          </a:p>
          <a:p>
            <a:pPr marL="273050" indent="-273050" defTabSz="914400">
              <a:spcBef>
                <a:spcPts val="700"/>
              </a:spcBef>
              <a:buSzPct val="100000"/>
              <a:buChar char="•"/>
              <a:defRPr sz="3200">
                <a:latin typeface="Trebuchet MS"/>
                <a:ea typeface="Trebuchet MS"/>
                <a:cs typeface="Trebuchet MS"/>
                <a:sym typeface="Trebuchet MS"/>
              </a:defRPr>
            </a:pPr>
            <a:r>
              <a:t>Mac: iMovie, FinalCutPro</a:t>
            </a:r>
          </a:p>
          <a:p>
            <a:pPr marL="273050" indent="-273050" defTabSz="914400">
              <a:spcBef>
                <a:spcPts val="700"/>
              </a:spcBef>
              <a:buSzPct val="100000"/>
              <a:buChar char="•"/>
              <a:defRPr sz="3200">
                <a:latin typeface="Trebuchet MS"/>
                <a:ea typeface="Trebuchet MS"/>
                <a:cs typeface="Trebuchet MS"/>
                <a:sym typeface="Trebuchet MS"/>
              </a:defRPr>
            </a:pPr>
            <a:r>
              <a:t>Browser: WeVideo, </a:t>
            </a:r>
            <a:r>
              <a:rPr u="sng">
                <a:solidFill>
                  <a:srgbClr val="0000FF"/>
                </a:solidFill>
                <a:uFill>
                  <a:solidFill>
                    <a:srgbClr val="0000FF"/>
                  </a:solidFill>
                </a:uFill>
                <a:hlinkClick r:id="rId2"/>
              </a:rPr>
              <a:t>https://www.youtube.com/editor</a:t>
            </a:r>
            <a:r>
              <a:t> </a:t>
            </a:r>
          </a:p>
          <a:p>
            <a:pPr marL="273050" indent="-273050" defTabSz="914400">
              <a:spcBef>
                <a:spcPts val="700"/>
              </a:spcBef>
              <a:buSzPct val="100000"/>
              <a:buChar char="•"/>
              <a:defRPr sz="3200">
                <a:latin typeface="Trebuchet MS"/>
                <a:ea typeface="Trebuchet MS"/>
                <a:cs typeface="Trebuchet MS"/>
                <a:sym typeface="Trebuchet MS"/>
              </a:defRPr>
            </a:pPr>
            <a:r>
              <a:t>Mobile: various apps</a:t>
            </a:r>
          </a:p>
        </p:txBody>
      </p:sp>
      <p:sp>
        <p:nvSpPr>
          <p:cNvPr id="439" name="Shape 439"/>
          <p:cNvSpPr>
            <a:spLocks noGrp="1"/>
          </p:cNvSpPr>
          <p:nvPr>
            <p:ph type="sldNum" sz="quarter" idx="4294967295"/>
          </p:nvPr>
        </p:nvSpPr>
        <p:spPr>
          <a:xfrm>
            <a:off x="8328389" y="6403499"/>
            <a:ext cx="358412"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116</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Tools for storytelling</a:t>
            </a:r>
          </a:p>
        </p:txBody>
      </p:sp>
      <p:sp>
        <p:nvSpPr>
          <p:cNvPr id="442" name="Shape 442"/>
          <p:cNvSpPr>
            <a:spLocks noGrp="1"/>
          </p:cNvSpPr>
          <p:nvPr>
            <p:ph type="subTitle" idx="4294967295"/>
          </p:nvPr>
        </p:nvSpPr>
        <p:spPr>
          <a:xfrm>
            <a:off x="457200" y="1600200"/>
            <a:ext cx="8229600" cy="5256213"/>
          </a:xfrm>
          <a:prstGeom prst="rect">
            <a:avLst/>
          </a:prstGeom>
        </p:spPr>
        <p:txBody>
          <a:bodyPr>
            <a:normAutofit/>
          </a:bodyPr>
          <a:lstStyle/>
          <a:p>
            <a:pPr marL="239712" indent="-239712" defTabSz="914400">
              <a:spcBef>
                <a:spcPts val="700"/>
              </a:spcBef>
              <a:defRPr sz="3200">
                <a:latin typeface="Trebuchet MS"/>
                <a:ea typeface="Trebuchet MS"/>
                <a:cs typeface="Trebuchet MS"/>
                <a:sym typeface="Trebuchet MS"/>
              </a:defRPr>
            </a:pPr>
            <a:r>
              <a:t>Social media</a:t>
            </a:r>
          </a:p>
          <a:p>
            <a:pPr marL="239712" indent="-239712" defTabSz="914400">
              <a:spcBef>
                <a:spcPts val="700"/>
              </a:spcBef>
              <a:buSzPct val="100000"/>
              <a:buChar char="•"/>
              <a:defRPr sz="3200">
                <a:latin typeface="Trebuchet MS"/>
                <a:ea typeface="Trebuchet MS"/>
                <a:cs typeface="Trebuchet MS"/>
                <a:sym typeface="Trebuchet MS"/>
              </a:defRPr>
            </a:pPr>
            <a:r>
              <a:t>Blogger; WordPress</a:t>
            </a:r>
          </a:p>
          <a:p>
            <a:pPr marL="239712" indent="-239712" defTabSz="914400">
              <a:spcBef>
                <a:spcPts val="700"/>
              </a:spcBef>
              <a:buSzPct val="100000"/>
              <a:buChar char="•"/>
              <a:defRPr sz="3200">
                <a:latin typeface="Trebuchet MS"/>
                <a:ea typeface="Trebuchet MS"/>
                <a:cs typeface="Trebuchet MS"/>
                <a:sym typeface="Trebuchet MS"/>
              </a:defRPr>
            </a:pPr>
            <a:r>
              <a:t>Twitter</a:t>
            </a:r>
          </a:p>
          <a:p>
            <a:pPr marL="239712" indent="-239712" defTabSz="914400">
              <a:spcBef>
                <a:spcPts val="700"/>
              </a:spcBef>
              <a:buSzPct val="100000"/>
              <a:buChar char="•"/>
              <a:defRPr sz="3200">
                <a:latin typeface="Trebuchet MS"/>
                <a:ea typeface="Trebuchet MS"/>
                <a:cs typeface="Trebuchet MS"/>
                <a:sym typeface="Trebuchet MS"/>
              </a:defRPr>
            </a:pPr>
            <a:r>
              <a:t>Facebook</a:t>
            </a:r>
          </a:p>
        </p:txBody>
      </p:sp>
      <p:sp>
        <p:nvSpPr>
          <p:cNvPr id="443" name="Shape 443"/>
          <p:cNvSpPr>
            <a:spLocks noGrp="1"/>
          </p:cNvSpPr>
          <p:nvPr>
            <p:ph type="sldNum" sz="quarter" idx="4294967295"/>
          </p:nvPr>
        </p:nvSpPr>
        <p:spPr>
          <a:xfrm>
            <a:off x="8328389" y="6403499"/>
            <a:ext cx="358412"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117</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Tools for storytelling</a:t>
            </a:r>
          </a:p>
        </p:txBody>
      </p:sp>
      <p:sp>
        <p:nvSpPr>
          <p:cNvPr id="446" name="Shape 446"/>
          <p:cNvSpPr>
            <a:spLocks noGrp="1"/>
          </p:cNvSpPr>
          <p:nvPr>
            <p:ph type="subTitle" idx="4294967295"/>
          </p:nvPr>
        </p:nvSpPr>
        <p:spPr>
          <a:xfrm>
            <a:off x="457200" y="1600200"/>
            <a:ext cx="8229600" cy="5256213"/>
          </a:xfrm>
          <a:prstGeom prst="rect">
            <a:avLst/>
          </a:prstGeom>
        </p:spPr>
        <p:txBody>
          <a:bodyPr>
            <a:normAutofit/>
          </a:bodyPr>
          <a:lstStyle/>
          <a:p>
            <a:pPr marL="195262" indent="-195262" defTabSz="914400">
              <a:spcBef>
                <a:spcPts val="700"/>
              </a:spcBef>
              <a:defRPr sz="3200">
                <a:latin typeface="Trebuchet MS"/>
                <a:ea typeface="Trebuchet MS"/>
                <a:cs typeface="Trebuchet MS"/>
                <a:sym typeface="Trebuchet MS"/>
              </a:defRPr>
            </a:pPr>
            <a:r>
              <a:t>Misc. multimedia</a:t>
            </a:r>
          </a:p>
          <a:p>
            <a:pPr marL="195262" indent="-195262" defTabSz="914400">
              <a:spcBef>
                <a:spcPts val="700"/>
              </a:spcBef>
              <a:buSzPct val="100000"/>
              <a:buChar char="•"/>
              <a:defRPr sz="3200">
                <a:latin typeface="Trebuchet MS"/>
                <a:ea typeface="Trebuchet MS"/>
                <a:cs typeface="Trebuchet MS"/>
                <a:sym typeface="Trebuchet MS"/>
              </a:defRPr>
            </a:pPr>
            <a:r>
              <a:t>VoiceThread</a:t>
            </a:r>
          </a:p>
          <a:p>
            <a:pPr marL="195262" indent="-195262" defTabSz="914400">
              <a:spcBef>
                <a:spcPts val="700"/>
              </a:spcBef>
              <a:buSzPct val="100000"/>
              <a:buChar char="•"/>
              <a:defRPr sz="3200">
                <a:latin typeface="Trebuchet MS"/>
                <a:ea typeface="Trebuchet MS"/>
                <a:cs typeface="Trebuchet MS"/>
                <a:sym typeface="Trebuchet MS"/>
              </a:defRPr>
            </a:pPr>
            <a:r>
              <a:t>Cowbird</a:t>
            </a:r>
          </a:p>
          <a:p>
            <a:pPr marL="195262" indent="-195262" defTabSz="914400">
              <a:spcBef>
                <a:spcPts val="700"/>
              </a:spcBef>
              <a:defRPr sz="3200">
                <a:latin typeface="Trebuchet MS"/>
                <a:ea typeface="Trebuchet MS"/>
                <a:cs typeface="Trebuchet MS"/>
                <a:sym typeface="Trebuchet MS"/>
              </a:defRPr>
            </a:pPr>
            <a:endParaRPr/>
          </a:p>
          <a:p>
            <a:pPr marL="195262" indent="-195262" defTabSz="914400">
              <a:spcBef>
                <a:spcPts val="700"/>
              </a:spcBef>
              <a:defRPr sz="3200">
                <a:latin typeface="Trebuchet MS"/>
                <a:ea typeface="Trebuchet MS"/>
                <a:cs typeface="Trebuchet MS"/>
                <a:sym typeface="Trebuchet MS"/>
              </a:defRPr>
            </a:pPr>
            <a:r>
              <a:t>Gaming</a:t>
            </a:r>
          </a:p>
          <a:p>
            <a:pPr marL="195262" indent="-195262" defTabSz="914400">
              <a:spcBef>
                <a:spcPts val="700"/>
              </a:spcBef>
              <a:buSzPct val="100000"/>
              <a:buChar char="•"/>
              <a:defRPr sz="3200">
                <a:latin typeface="Trebuchet MS"/>
                <a:ea typeface="Trebuchet MS"/>
                <a:cs typeface="Trebuchet MS"/>
                <a:sym typeface="Trebuchet MS"/>
              </a:defRPr>
            </a:pPr>
            <a:r>
              <a:t>GameMaker, Twine, Inform</a:t>
            </a:r>
          </a:p>
          <a:p>
            <a:pPr marL="195262" indent="-195262" defTabSz="914400">
              <a:spcBef>
                <a:spcPts val="700"/>
              </a:spcBef>
              <a:buSzPct val="100000"/>
              <a:buChar char="•"/>
              <a:defRPr sz="3200">
                <a:latin typeface="Trebuchet MS"/>
                <a:ea typeface="Trebuchet MS"/>
                <a:cs typeface="Trebuchet MS"/>
                <a:sym typeface="Trebuchet MS"/>
              </a:defRPr>
            </a:pPr>
            <a:r>
              <a:t>Tabletop: DIY</a:t>
            </a:r>
          </a:p>
        </p:txBody>
      </p:sp>
      <p:sp>
        <p:nvSpPr>
          <p:cNvPr id="447" name="Shape 447"/>
          <p:cNvSpPr>
            <a:spLocks noGrp="1"/>
          </p:cNvSpPr>
          <p:nvPr>
            <p:ph type="sldNum" sz="quarter" idx="4294967295"/>
          </p:nvPr>
        </p:nvSpPr>
        <p:spPr>
          <a:xfrm>
            <a:off x="8328389" y="6403499"/>
            <a:ext cx="358412"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118</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Publication sites</a:t>
            </a:r>
          </a:p>
        </p:txBody>
      </p:sp>
      <p:sp>
        <p:nvSpPr>
          <p:cNvPr id="450" name="Shape 450"/>
          <p:cNvSpPr>
            <a:spLocks noGrp="1"/>
          </p:cNvSpPr>
          <p:nvPr>
            <p:ph type="subTitle" idx="4294967295"/>
          </p:nvPr>
        </p:nvSpPr>
        <p:spPr>
          <a:xfrm>
            <a:off x="457200" y="1600200"/>
            <a:ext cx="8229600" cy="5256213"/>
          </a:xfrm>
          <a:prstGeom prst="rect">
            <a:avLst/>
          </a:prstGeom>
        </p:spPr>
        <p:txBody>
          <a:bodyPr>
            <a:normAutofit/>
          </a:bodyPr>
          <a:lstStyle/>
          <a:p>
            <a:pPr defTabSz="914400">
              <a:spcBef>
                <a:spcPts val="700"/>
              </a:spcBef>
              <a:defRPr sz="3200">
                <a:latin typeface="Trebuchet MS"/>
                <a:ea typeface="Trebuchet MS"/>
                <a:cs typeface="Trebuchet MS"/>
                <a:sym typeface="Trebuchet MS"/>
              </a:defRPr>
            </a:pPr>
            <a:r>
              <a:t>DVDs, thumb drives</a:t>
            </a:r>
          </a:p>
          <a:p>
            <a:pPr defTabSz="914400">
              <a:spcBef>
                <a:spcPts val="700"/>
              </a:spcBef>
              <a:defRPr sz="3200">
                <a:latin typeface="Trebuchet MS"/>
                <a:ea typeface="Trebuchet MS"/>
                <a:cs typeface="Trebuchet MS"/>
                <a:sym typeface="Trebuchet MS"/>
              </a:defRPr>
            </a:pPr>
            <a:r>
              <a:t>Local network space</a:t>
            </a:r>
          </a:p>
          <a:p>
            <a:pPr defTabSz="914400">
              <a:spcBef>
                <a:spcPts val="700"/>
              </a:spcBef>
              <a:defRPr sz="3200">
                <a:latin typeface="Trebuchet MS"/>
                <a:ea typeface="Trebuchet MS"/>
                <a:cs typeface="Trebuchet MS"/>
                <a:sym typeface="Trebuchet MS"/>
              </a:defRPr>
            </a:pPr>
            <a:r>
              <a:t>Custom-built website</a:t>
            </a:r>
          </a:p>
          <a:p>
            <a:pPr defTabSz="914400">
              <a:spcBef>
                <a:spcPts val="700"/>
              </a:spcBef>
              <a:defRPr sz="3200">
                <a:latin typeface="Trebuchet MS"/>
                <a:ea typeface="Trebuchet MS"/>
                <a:cs typeface="Trebuchet MS"/>
                <a:sym typeface="Trebuchet MS"/>
              </a:defRPr>
            </a:pPr>
            <a:r>
              <a:t>Social media (Flickr, Facebook, Google+, etc.)</a:t>
            </a:r>
          </a:p>
          <a:p>
            <a:pPr defTabSz="914400">
              <a:spcBef>
                <a:spcPts val="700"/>
              </a:spcBef>
              <a:defRPr sz="3200">
                <a:latin typeface="Trebuchet MS"/>
                <a:ea typeface="Trebuchet MS"/>
                <a:cs typeface="Trebuchet MS"/>
                <a:sym typeface="Trebuchet MS"/>
              </a:defRPr>
            </a:pPr>
            <a:r>
              <a:t>iTunes</a:t>
            </a:r>
          </a:p>
          <a:p>
            <a:pPr defTabSz="914400">
              <a:spcBef>
                <a:spcPts val="700"/>
              </a:spcBef>
              <a:defRPr sz="3200">
                <a:latin typeface="Trebuchet MS"/>
                <a:ea typeface="Trebuchet MS"/>
                <a:cs typeface="Trebuchet MS"/>
                <a:sym typeface="Trebuchet MS"/>
              </a:defRPr>
            </a:pPr>
            <a:r>
              <a:t>YouTube</a:t>
            </a:r>
          </a:p>
        </p:txBody>
      </p:sp>
      <p:sp>
        <p:nvSpPr>
          <p:cNvPr id="451" name="Shape 451"/>
          <p:cNvSpPr>
            <a:spLocks noGrp="1"/>
          </p:cNvSpPr>
          <p:nvPr>
            <p:ph type="sldNum" sz="quarter" idx="4294967295"/>
          </p:nvPr>
        </p:nvSpPr>
        <p:spPr>
          <a:xfrm>
            <a:off x="8339625" y="6403499"/>
            <a:ext cx="347176"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119</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How much is mystery?</a:t>
            </a:r>
          </a:p>
        </p:txBody>
      </p:sp>
      <p:sp>
        <p:nvSpPr>
          <p:cNvPr id="67" name="Shape 67"/>
          <p:cNvSpPr>
            <a:spLocks noGrp="1"/>
          </p:cNvSpPr>
          <p:nvPr>
            <p:ph type="subTitle" sz="quarter" idx="4294967295"/>
          </p:nvPr>
        </p:nvSpPr>
        <p:spPr>
          <a:xfrm>
            <a:off x="381000" y="1828800"/>
            <a:ext cx="8229600" cy="762000"/>
          </a:xfrm>
          <a:prstGeom prst="rect">
            <a:avLst/>
          </a:prstGeom>
        </p:spPr>
        <p:txBody>
          <a:bodyPr>
            <a:noAutofit/>
          </a:bodyPr>
          <a:lstStyle/>
          <a:p>
            <a:pPr defTabSz="365760">
              <a:lnSpc>
                <a:spcPct val="80000"/>
              </a:lnSpc>
              <a:spcBef>
                <a:spcPts val="100"/>
              </a:spcBef>
              <a:defRPr sz="2400">
                <a:latin typeface="Trebuchet MS"/>
                <a:ea typeface="Trebuchet MS"/>
                <a:cs typeface="Trebuchet MS"/>
                <a:sym typeface="Trebuchet MS"/>
              </a:defRPr>
            </a:pPr>
            <a:r>
              <a:rPr sz="6000" dirty="0"/>
              <a:t>The last man on Earth sat alone in a room.</a:t>
            </a:r>
          </a:p>
          <a:p>
            <a:pPr defTabSz="365760">
              <a:lnSpc>
                <a:spcPct val="80000"/>
              </a:lnSpc>
              <a:spcBef>
                <a:spcPts val="100"/>
              </a:spcBef>
              <a:defRPr sz="2400">
                <a:latin typeface="Trebuchet MS"/>
                <a:ea typeface="Trebuchet MS"/>
                <a:cs typeface="Trebuchet MS"/>
                <a:sym typeface="Trebuchet MS"/>
              </a:defRPr>
            </a:pPr>
            <a:r>
              <a:rPr sz="6000" dirty="0"/>
              <a:t>There was a knock on the door.</a:t>
            </a:r>
          </a:p>
          <a:p>
            <a:pPr algn="r" defTabSz="365760">
              <a:lnSpc>
                <a:spcPct val="80000"/>
              </a:lnSpc>
              <a:defRPr sz="2400">
                <a:latin typeface="Trebuchet MS"/>
                <a:ea typeface="Trebuchet MS"/>
                <a:cs typeface="Trebuchet MS"/>
                <a:sym typeface="Trebuchet MS"/>
              </a:defRPr>
            </a:pPr>
            <a:r>
              <a:rPr sz="6000" dirty="0"/>
              <a:t>(Fredric Brown, “Knock”, 1948)</a:t>
            </a:r>
          </a:p>
        </p:txBody>
      </p:sp>
    </p:spTree>
    <p:extLst>
      <p:ext uri="{BB962C8B-B14F-4D97-AF65-F5344CB8AC3E}">
        <p14:creationId xmlns:p14="http://schemas.microsoft.com/office/powerpoint/2010/main" val="717655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454" name="image81.jpeg" descr="image81.jpg"/>
          <p:cNvPicPr>
            <a:picLocks noChangeAspect="1"/>
          </p:cNvPicPr>
          <p:nvPr/>
        </p:nvPicPr>
        <p:blipFill>
          <a:blip r:embed="rId2"/>
          <a:stretch>
            <a:fillRect/>
          </a:stretch>
        </p:blipFill>
        <p:spPr>
          <a:xfrm>
            <a:off x="-36513" y="685800"/>
            <a:ext cx="9232901" cy="52371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p:cNvSpPr>
          <p:nvPr>
            <p:ph type="ctrTitle" idx="4294967295"/>
          </p:nvPr>
        </p:nvSpPr>
        <p:spPr>
          <a:xfrm>
            <a:off x="-33338" y="0"/>
            <a:ext cx="9177338" cy="3729038"/>
          </a:xfrm>
          <a:prstGeom prst="rect">
            <a:avLst/>
          </a:prstGeom>
          <a:solidFill>
            <a:srgbClr val="FFFFFF"/>
          </a:solidFill>
          <a:ln>
            <a:solidFill>
              <a:srgbClr val="000000"/>
            </a:solidFill>
            <a:miter lim="0"/>
          </a:ln>
        </p:spPr>
        <p:txBody>
          <a:bodyPr lIns="0" tIns="0" rIns="0" bIns="0" anchor="t">
            <a:normAutofit fontScale="90000"/>
          </a:bodyPr>
          <a:lstStyle/>
          <a:p>
            <a:pPr algn="ctr" defTabSz="647700">
              <a:defRPr sz="3100">
                <a:latin typeface="Trebuchet MS"/>
                <a:ea typeface="Trebuchet MS"/>
                <a:cs typeface="Trebuchet MS"/>
                <a:sym typeface="Trebuchet MS"/>
              </a:defRPr>
            </a:pPr>
            <a:r>
              <a:rPr u="sng">
                <a:solidFill>
                  <a:srgbClr val="0000FF"/>
                </a:solidFill>
                <a:uFill>
                  <a:solidFill>
                    <a:srgbClr val="0000FF"/>
                  </a:solidFill>
                </a:uFill>
                <a:hlinkClick r:id="rId2"/>
              </a:rPr>
              <a:t>http://bryanalexander.org</a:t>
            </a:r>
            <a:br/>
            <a:br/>
            <a:r>
              <a:rPr u="sng">
                <a:solidFill>
                  <a:srgbClr val="0000FF"/>
                </a:solidFill>
                <a:uFill>
                  <a:solidFill>
                    <a:srgbClr val="0000FF"/>
                  </a:solidFill>
                </a:uFill>
                <a:hlinkClick r:id="rId3"/>
              </a:rPr>
              <a:t>bryan.alexander@gmail.com</a:t>
            </a:r>
            <a:br/>
            <a:br/>
            <a:r>
              <a:rPr u="sng">
                <a:solidFill>
                  <a:srgbClr val="0000FF"/>
                </a:solidFill>
                <a:uFill>
                  <a:solidFill>
                    <a:srgbClr val="0000FF"/>
                  </a:solidFill>
                </a:uFill>
                <a:hlinkClick r:id="rId4"/>
              </a:rPr>
              <a:t>http://twitter.com/bryanalexander</a:t>
            </a:r>
            <a:r>
              <a:t>  </a:t>
            </a:r>
            <a:br/>
            <a:br/>
            <a:br/>
            <a:endParaRPr/>
          </a:p>
        </p:txBody>
      </p:sp>
      <p:pic>
        <p:nvPicPr>
          <p:cNvPr id="457" name="image82.jpeg" descr="image82.jpg"/>
          <p:cNvPicPr>
            <a:picLocks noChangeAspect="1"/>
          </p:cNvPicPr>
          <p:nvPr/>
        </p:nvPicPr>
        <p:blipFill>
          <a:blip r:embed="rId5"/>
          <a:stretch>
            <a:fillRect/>
          </a:stretch>
        </p:blipFill>
        <p:spPr>
          <a:xfrm>
            <a:off x="0" y="4083050"/>
            <a:ext cx="9144000" cy="27559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Mystery?</a:t>
            </a:r>
          </a:p>
        </p:txBody>
      </p:sp>
      <p:sp>
        <p:nvSpPr>
          <p:cNvPr id="70" name="Shape 70"/>
          <p:cNvSpPr>
            <a:spLocks noGrp="1"/>
          </p:cNvSpPr>
          <p:nvPr>
            <p:ph type="subTitle" idx="4294967295"/>
          </p:nvPr>
        </p:nvSpPr>
        <p:spPr>
          <a:xfrm>
            <a:off x="457200" y="1600200"/>
            <a:ext cx="8229600" cy="4525963"/>
          </a:xfrm>
          <a:prstGeom prst="rect">
            <a:avLst/>
          </a:prstGeom>
        </p:spPr>
        <p:txBody>
          <a:bodyPr>
            <a:normAutofit/>
          </a:bodyPr>
          <a:lstStyle>
            <a:lvl1pPr defTabSz="914400">
              <a:lnSpc>
                <a:spcPct val="80000"/>
              </a:lnSpc>
              <a:spcBef>
                <a:spcPts val="1500"/>
              </a:spcBef>
              <a:defRPr sz="6600">
                <a:latin typeface="Trebuchet MS"/>
                <a:ea typeface="Trebuchet MS"/>
                <a:cs typeface="Trebuchet MS"/>
                <a:sym typeface="Trebuchet MS"/>
              </a:defRPr>
            </a:lvl1pPr>
          </a:lstStyle>
          <a:p>
            <a:r>
              <a:t>It was a bright cold day in April, and the clocks were striking thirteen.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p:cNvSpPr>
          <p:nvPr>
            <p:ph type="subTitle" idx="4294967295"/>
          </p:nvPr>
        </p:nvSpPr>
        <p:spPr>
          <a:xfrm>
            <a:off x="381000" y="1524000"/>
            <a:ext cx="8534400" cy="3429000"/>
          </a:xfrm>
          <a:prstGeom prst="rect">
            <a:avLst/>
          </a:prstGeom>
        </p:spPr>
        <p:txBody>
          <a:bodyPr>
            <a:normAutofit/>
          </a:bodyPr>
          <a:lstStyle>
            <a:lvl1pPr defTabSz="858837">
              <a:lnSpc>
                <a:spcPct val="80000"/>
              </a:lnSpc>
              <a:spcBef>
                <a:spcPts val="1900"/>
              </a:spcBef>
              <a:defRPr sz="8200">
                <a:latin typeface="Trebuchet MS"/>
                <a:ea typeface="Trebuchet MS"/>
                <a:cs typeface="Trebuchet MS"/>
                <a:sym typeface="Trebuchet MS"/>
              </a:defRPr>
            </a:lvl1pPr>
          </a:lstStyle>
          <a:p>
            <a:r>
              <a:t>Last night, I dreamt I went to Manderley again.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subTitle" idx="4294967295"/>
          </p:nvPr>
        </p:nvSpPr>
        <p:spPr>
          <a:xfrm>
            <a:off x="319088" y="357188"/>
            <a:ext cx="8534400" cy="6629400"/>
          </a:xfrm>
          <a:prstGeom prst="rect">
            <a:avLst/>
          </a:prstGeom>
        </p:spPr>
        <p:txBody>
          <a:bodyPr>
            <a:normAutofit/>
          </a:bodyPr>
          <a:lstStyle>
            <a:lvl1pPr defTabSz="885825">
              <a:lnSpc>
                <a:spcPct val="80000"/>
              </a:lnSpc>
              <a:spcBef>
                <a:spcPts val="1600"/>
              </a:spcBef>
              <a:defRPr sz="6900">
                <a:latin typeface="Trebuchet MS"/>
                <a:ea typeface="Trebuchet MS"/>
                <a:cs typeface="Trebuchet MS"/>
                <a:sym typeface="Trebuchet MS"/>
              </a:defRPr>
            </a:lvl1pPr>
          </a:lstStyle>
          <a:p>
            <a:r>
              <a:rPr dirty="0"/>
              <a:t>As Gregor </a:t>
            </a:r>
            <a:r>
              <a:rPr dirty="0" err="1"/>
              <a:t>Samsa</a:t>
            </a:r>
            <a:r>
              <a:rPr dirty="0"/>
              <a:t> awoke one morning from uneasy dreams he found himself transformed in his bed into a gigantic insect.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77" name="Piranesi9c.jpeg" descr="C:\Images\Piranesi9c.jpg"/>
          <p:cNvPicPr>
            <a:picLocks noChangeAspect="1"/>
          </p:cNvPicPr>
          <p:nvPr/>
        </p:nvPicPr>
        <p:blipFill>
          <a:blip r:embed="rId2"/>
          <a:stretch>
            <a:fillRect/>
          </a:stretch>
        </p:blipFill>
        <p:spPr>
          <a:xfrm>
            <a:off x="-228600" y="-306388"/>
            <a:ext cx="5410200" cy="7246938"/>
          </a:xfrm>
          <a:prstGeom prst="rect">
            <a:avLst/>
          </a:prstGeom>
          <a:ln w="12700">
            <a:miter lim="400000"/>
          </a:ln>
        </p:spPr>
      </p:pic>
      <p:pic>
        <p:nvPicPr>
          <p:cNvPr id="78" name="Piranesi01.jpeg" descr="C:\Images\Piranesi01.jpg"/>
          <p:cNvPicPr>
            <a:picLocks noChangeAspect="1"/>
          </p:cNvPicPr>
          <p:nvPr/>
        </p:nvPicPr>
        <p:blipFill>
          <a:blip r:embed="rId3"/>
          <a:stretch>
            <a:fillRect/>
          </a:stretch>
        </p:blipFill>
        <p:spPr>
          <a:xfrm>
            <a:off x="4572000" y="0"/>
            <a:ext cx="4953000" cy="69008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81" name="herebedragons.jpeg" descr="C:\Images\herebedragons.jpg"/>
          <p:cNvPicPr>
            <a:picLocks noChangeAspect="1"/>
          </p:cNvPicPr>
          <p:nvPr/>
        </p:nvPicPr>
        <p:blipFill>
          <a:blip r:embed="rId2"/>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p:nvPr/>
        </p:nvSpPr>
        <p:spPr>
          <a:xfrm>
            <a:off x="777875" y="1524000"/>
            <a:ext cx="7162800" cy="26060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8800">
                <a:solidFill>
                  <a:srgbClr val="1F497D"/>
                </a:solidFill>
                <a:latin typeface="Garamond"/>
                <a:ea typeface="Garamond"/>
                <a:cs typeface="Garamond"/>
                <a:sym typeface="Garamond"/>
              </a:defRPr>
            </a:pPr>
            <a:r>
              <a:t>What </a:t>
            </a:r>
            <a:r>
              <a:rPr i="1"/>
              <a:t>isn’t</a:t>
            </a:r>
            <a:r>
              <a:t> storytelling?</a:t>
            </a:r>
          </a:p>
        </p:txBody>
      </p:sp>
      <p:sp>
        <p:nvSpPr>
          <p:cNvPr id="84" name="Shape 84"/>
          <p:cNvSpPr>
            <a:spLocks noGrp="1"/>
          </p:cNvSpPr>
          <p:nvPr>
            <p:ph type="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p:cNvSpPr>
          <p:nvPr>
            <p:ph type="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87" name="image11.png" descr="image11.png"/>
          <p:cNvPicPr>
            <a:picLocks noChangeAspect="1"/>
          </p:cNvPicPr>
          <p:nvPr/>
        </p:nvPicPr>
        <p:blipFill>
          <a:blip r:embed="rId2"/>
          <a:stretch>
            <a:fillRect/>
          </a:stretch>
        </p:blipFill>
        <p:spPr>
          <a:xfrm>
            <a:off x="2057400" y="0"/>
            <a:ext cx="5143500" cy="6858000"/>
          </a:xfrm>
          <a:prstGeom prst="rect">
            <a:avLst/>
          </a:prstGeom>
          <a:ln w="12700">
            <a:miter lim="400000"/>
          </a:ln>
        </p:spPr>
      </p:pic>
      <p:sp>
        <p:nvSpPr>
          <p:cNvPr id="88" name="Shape 88"/>
          <p:cNvSpPr>
            <a:spLocks noGrp="1"/>
          </p:cNvSpPr>
          <p:nvPr>
            <p:ph type="body" sz="half" idx="4294967295"/>
          </p:nvPr>
        </p:nvSpPr>
        <p:spPr>
          <a:xfrm>
            <a:off x="4648200" y="1600200"/>
            <a:ext cx="4038600" cy="4525963"/>
          </a:xfrm>
          <a:prstGeom prst="rect">
            <a:avLst/>
          </a:prstGeom>
        </p:spPr>
        <p:txBody>
          <a:bodyPr>
            <a:normAutofit/>
          </a:bodyPr>
          <a:lstStyle/>
          <a:p>
            <a:pPr marL="342900" indent="-342900" defTabSz="914400">
              <a:spcBef>
                <a:spcPts val="600"/>
              </a:spcBef>
              <a:buSzPct val="100000"/>
              <a:buChar char="•"/>
              <a:defRPr sz="2800">
                <a:latin typeface="Trebuchet MS"/>
                <a:ea typeface="Trebuchet MS"/>
                <a:cs typeface="Trebuchet MS"/>
                <a:sym typeface="Trebuchet MS"/>
              </a:defRPr>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Table of contents</a:t>
            </a:r>
          </a:p>
        </p:txBody>
      </p:sp>
      <p:sp>
        <p:nvSpPr>
          <p:cNvPr id="38" name="Shape 38"/>
          <p:cNvSpPr>
            <a:spLocks noGrp="1"/>
          </p:cNvSpPr>
          <p:nvPr>
            <p:ph type="subTitle" idx="4294967295"/>
          </p:nvPr>
        </p:nvSpPr>
        <p:spPr>
          <a:xfrm>
            <a:off x="457200" y="1600200"/>
            <a:ext cx="8534400" cy="4525963"/>
          </a:xfrm>
          <a:prstGeom prst="rect">
            <a:avLst/>
          </a:prstGeom>
        </p:spPr>
        <p:txBody>
          <a:bodyPr>
            <a:normAutofit/>
          </a:bodyPr>
          <a:lstStyle/>
          <a:p>
            <a:pPr marL="514350" indent="-514350" defTabSz="914400">
              <a:spcBef>
                <a:spcPts val="700"/>
              </a:spcBef>
              <a:buSzPct val="100000"/>
              <a:buAutoNum type="arabicPeriod"/>
              <a:defRPr sz="5400">
                <a:latin typeface="Trebuchet MS"/>
                <a:ea typeface="Trebuchet MS"/>
                <a:cs typeface="Trebuchet MS"/>
                <a:sym typeface="Trebuchet MS"/>
              </a:defRPr>
            </a:pPr>
            <a:r>
              <a:t>Storytelling</a:t>
            </a:r>
          </a:p>
          <a:p>
            <a:pPr marL="514350" indent="-514350" defTabSz="914400">
              <a:spcBef>
                <a:spcPts val="700"/>
              </a:spcBef>
              <a:buSzPct val="100000"/>
              <a:buAutoNum type="arabicPeriod"/>
              <a:defRPr sz="5400">
                <a:latin typeface="Trebuchet MS"/>
                <a:ea typeface="Trebuchet MS"/>
                <a:cs typeface="Trebuchet MS"/>
                <a:sym typeface="Trebuchet MS"/>
              </a:defRPr>
            </a:pPr>
            <a:r>
              <a:t>Classic digital storytelling</a:t>
            </a:r>
          </a:p>
          <a:p>
            <a:pPr marL="514350" indent="-514350" defTabSz="914400">
              <a:spcBef>
                <a:spcPts val="700"/>
              </a:spcBef>
              <a:buSzPct val="100000"/>
              <a:buAutoNum type="arabicPeriod"/>
              <a:defRPr sz="5400">
                <a:latin typeface="Trebuchet MS"/>
                <a:ea typeface="Trebuchet MS"/>
                <a:cs typeface="Trebuchet MS"/>
                <a:sym typeface="Trebuchet MS"/>
              </a:defRPr>
            </a:pPr>
            <a:r>
              <a:t>Newer forms (since 2004)</a:t>
            </a:r>
          </a:p>
          <a:p>
            <a:pPr marL="514350" indent="-514350" defTabSz="914400">
              <a:spcBef>
                <a:spcPts val="700"/>
              </a:spcBef>
              <a:buSzPct val="100000"/>
              <a:buAutoNum type="arabicPeriod"/>
              <a:defRPr sz="5400">
                <a:latin typeface="Trebuchet MS"/>
                <a:ea typeface="Trebuchet MS"/>
                <a:cs typeface="Trebuchet MS"/>
                <a:sym typeface="Trebuchet MS"/>
              </a:defRPr>
            </a:pPr>
            <a:r>
              <a:t>Educational uses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A list definition</a:t>
            </a:r>
          </a:p>
        </p:txBody>
      </p:sp>
      <p:sp>
        <p:nvSpPr>
          <p:cNvPr id="91" name="Shape 91"/>
          <p:cNvSpPr>
            <a:spLocks noGrp="1"/>
          </p:cNvSpPr>
          <p:nvPr>
            <p:ph type="subTitle" idx="4294967295"/>
          </p:nvPr>
        </p:nvSpPr>
        <p:spPr>
          <a:xfrm>
            <a:off x="457200" y="1371600"/>
            <a:ext cx="8382000" cy="5181600"/>
          </a:xfrm>
          <a:prstGeom prst="rect">
            <a:avLst/>
          </a:prstGeom>
        </p:spPr>
        <p:txBody>
          <a:bodyPr>
            <a:normAutofit/>
          </a:bodyPr>
          <a:lstStyle>
            <a:lvl1pPr defTabSz="914400">
              <a:lnSpc>
                <a:spcPct val="90000"/>
              </a:lnSpc>
              <a:spcBef>
                <a:spcPts val="1300"/>
              </a:spcBef>
              <a:defRPr sz="5600" b="1">
                <a:latin typeface="Trebuchet MS"/>
                <a:ea typeface="Trebuchet MS"/>
                <a:cs typeface="Trebuchet MS"/>
                <a:sym typeface="Trebuchet MS"/>
              </a:defRPr>
            </a:lvl1pPr>
          </a:lstStyle>
          <a:p>
            <a:r>
              <a:t>For a given audience, a story is a sequence of content, anchored on a problem, which engages that audience with emotion and meaning.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idx="4294967295"/>
          </p:nvPr>
        </p:nvSpPr>
        <p:spPr>
          <a:xfrm>
            <a:off x="457200" y="274637"/>
            <a:ext cx="8229600" cy="1371601"/>
          </a:xfrm>
          <a:prstGeom prst="rect">
            <a:avLst/>
          </a:prstGeom>
        </p:spPr>
        <p:txBody>
          <a:bodyPr>
            <a:normAutofit/>
          </a:bodyPr>
          <a:lstStyle>
            <a:lvl1pPr algn="ctr" defTabSz="914400">
              <a:defRPr sz="6000">
                <a:latin typeface="Trebuchet MS"/>
                <a:ea typeface="Trebuchet MS"/>
                <a:cs typeface="Trebuchet MS"/>
                <a:sym typeface="Trebuchet MS"/>
              </a:defRPr>
            </a:lvl1pPr>
          </a:lstStyle>
          <a:p>
            <a:r>
              <a:t>Digital storytelling</a:t>
            </a:r>
          </a:p>
        </p:txBody>
      </p:sp>
      <p:sp>
        <p:nvSpPr>
          <p:cNvPr id="94" name="Shape 94"/>
          <p:cNvSpPr>
            <a:spLocks noGrp="1"/>
          </p:cNvSpPr>
          <p:nvPr>
            <p:ph type="body" sz="half" idx="4294967295"/>
          </p:nvPr>
        </p:nvSpPr>
        <p:spPr>
          <a:xfrm>
            <a:off x="457200" y="1600200"/>
            <a:ext cx="4038600" cy="4525963"/>
          </a:xfrm>
          <a:prstGeom prst="rect">
            <a:avLst/>
          </a:prstGeom>
        </p:spPr>
        <p:txBody>
          <a:bodyPr>
            <a:normAutofit/>
          </a:bodyPr>
          <a:lstStyle/>
          <a:p>
            <a:pPr marL="174625" indent="-174625" defTabSz="914400">
              <a:spcBef>
                <a:spcPts val="800"/>
              </a:spcBef>
              <a:defRPr sz="4400" b="1">
                <a:latin typeface="Trebuchet MS"/>
                <a:ea typeface="Trebuchet MS"/>
                <a:cs typeface="Trebuchet MS"/>
                <a:sym typeface="Trebuchet MS"/>
              </a:defRPr>
            </a:pPr>
            <a:r>
              <a:t>In the 1990s</a:t>
            </a:r>
          </a:p>
          <a:p>
            <a:pPr marL="174625" indent="-174625" defTabSz="914400">
              <a:spcBef>
                <a:spcPts val="600"/>
              </a:spcBef>
              <a:defRPr sz="3600" b="1">
                <a:latin typeface="Trebuchet MS"/>
                <a:ea typeface="Trebuchet MS"/>
                <a:cs typeface="Trebuchet MS"/>
                <a:sym typeface="Trebuchet MS"/>
              </a:defRPr>
            </a:pPr>
            <a:endParaRPr/>
          </a:p>
          <a:p>
            <a:pPr marL="174625" indent="-174625" defTabSz="914400">
              <a:spcBef>
                <a:spcPts val="800"/>
              </a:spcBef>
              <a:defRPr sz="4400">
                <a:latin typeface="Trebuchet MS"/>
                <a:ea typeface="Trebuchet MS"/>
                <a:cs typeface="Trebuchet MS"/>
                <a:sym typeface="Trebuchet MS"/>
              </a:defRPr>
            </a:pPr>
            <a:r>
              <a:t>Web 1.0 storytelling</a:t>
            </a:r>
          </a:p>
          <a:p>
            <a:pPr marL="174625" indent="-174625" defTabSz="914400">
              <a:spcBef>
                <a:spcPts val="800"/>
              </a:spcBef>
              <a:buSzPct val="100000"/>
              <a:buChar char="•"/>
              <a:defRPr sz="4400">
                <a:latin typeface="Trebuchet MS"/>
                <a:ea typeface="Trebuchet MS"/>
                <a:cs typeface="Trebuchet MS"/>
                <a:sym typeface="Trebuchet MS"/>
              </a:defRPr>
            </a:pPr>
            <a:r>
              <a:t>Hypertext</a:t>
            </a:r>
          </a:p>
          <a:p>
            <a:pPr marL="174625" indent="-174625" defTabSz="914400">
              <a:spcBef>
                <a:spcPts val="800"/>
              </a:spcBef>
              <a:buSzPct val="100000"/>
              <a:buChar char="•"/>
              <a:defRPr sz="4400">
                <a:latin typeface="Trebuchet MS"/>
                <a:ea typeface="Trebuchet MS"/>
                <a:cs typeface="Trebuchet MS"/>
                <a:sym typeface="Trebuchet MS"/>
              </a:defRPr>
            </a:pPr>
            <a:r>
              <a:t>Multimedia</a:t>
            </a:r>
          </a:p>
        </p:txBody>
      </p:sp>
      <p:sp>
        <p:nvSpPr>
          <p:cNvPr id="95" name="Shape 95"/>
          <p:cNvSpPr/>
          <p:nvPr/>
        </p:nvSpPr>
        <p:spPr>
          <a:xfrm>
            <a:off x="4648200" y="1600200"/>
            <a:ext cx="4038600" cy="46482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439737" indent="-439737">
              <a:spcBef>
                <a:spcPts val="800"/>
              </a:spcBef>
              <a:buSzPct val="100000"/>
              <a:buFont typeface="Arial"/>
              <a:buChar char="•"/>
              <a:defRPr sz="4200"/>
            </a:pPr>
            <a:r>
              <a:t>Browser-focused</a:t>
            </a:r>
          </a:p>
          <a:p>
            <a:pPr marL="439737" indent="-439737">
              <a:spcBef>
                <a:spcPts val="800"/>
              </a:spcBef>
              <a:buSzPct val="100000"/>
              <a:buFont typeface="Arial"/>
              <a:buChar char="•"/>
              <a:defRPr sz="4200"/>
            </a:pPr>
            <a:r>
              <a:t>Connected with offline, analog content (textbooks)</a:t>
            </a:r>
          </a:p>
          <a:p>
            <a:pPr marL="439737" indent="-439737">
              <a:spcBef>
                <a:spcPts val="800"/>
              </a:spcBef>
              <a:buSzPct val="100000"/>
              <a:buFont typeface="Arial"/>
              <a:buChar char="•"/>
              <a:defRPr sz="4200"/>
            </a:pPr>
            <a:r>
              <a:t>Evanescent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Web 1.0 era storytelling</a:t>
            </a:r>
          </a:p>
        </p:txBody>
      </p:sp>
      <p:sp>
        <p:nvSpPr>
          <p:cNvPr id="98" name="Shape 98"/>
          <p:cNvSpPr>
            <a:spLocks noGrp="1"/>
          </p:cNvSpPr>
          <p:nvPr>
            <p:ph type="subTitle" sz="half" idx="4294967295"/>
          </p:nvPr>
        </p:nvSpPr>
        <p:spPr>
          <a:xfrm>
            <a:off x="0" y="1676400"/>
            <a:ext cx="3276600" cy="4648200"/>
          </a:xfrm>
          <a:prstGeom prst="rect">
            <a:avLst/>
          </a:prstGeom>
        </p:spPr>
        <p:txBody>
          <a:bodyPr>
            <a:normAutofit/>
          </a:bodyPr>
          <a:lstStyle/>
          <a:p>
            <a:pPr marL="273050" indent="-273050" defTabSz="914400">
              <a:lnSpc>
                <a:spcPct val="81000"/>
              </a:lnSpc>
              <a:spcBef>
                <a:spcPts val="700"/>
              </a:spcBef>
              <a:defRPr sz="3200">
                <a:latin typeface="Trebuchet MS"/>
                <a:ea typeface="Trebuchet MS"/>
                <a:cs typeface="Trebuchet MS"/>
                <a:sym typeface="Trebuchet MS"/>
              </a:defRPr>
            </a:pPr>
            <a:r>
              <a:t>Email chain letters, jokes</a:t>
            </a:r>
          </a:p>
          <a:p>
            <a:pPr marL="273050" indent="-273050" defTabSz="914400">
              <a:lnSpc>
                <a:spcPct val="81000"/>
              </a:lnSpc>
              <a:spcBef>
                <a:spcPts val="700"/>
              </a:spcBef>
              <a:buSzPct val="100000"/>
              <a:buChar char="•"/>
              <a:defRPr sz="3200">
                <a:latin typeface="Trebuchet MS"/>
                <a:ea typeface="Trebuchet MS"/>
                <a:cs typeface="Trebuchet MS"/>
                <a:sym typeface="Trebuchet MS"/>
              </a:defRPr>
            </a:pPr>
            <a:r>
              <a:t>Social</a:t>
            </a:r>
          </a:p>
          <a:p>
            <a:pPr marL="273050" indent="-273050" defTabSz="914400">
              <a:lnSpc>
                <a:spcPct val="81000"/>
              </a:lnSpc>
              <a:spcBef>
                <a:spcPts val="700"/>
              </a:spcBef>
              <a:buSzPct val="100000"/>
              <a:buChar char="•"/>
              <a:defRPr sz="3200">
                <a:latin typeface="Trebuchet MS"/>
                <a:ea typeface="Trebuchet MS"/>
                <a:cs typeface="Trebuchet MS"/>
                <a:sym typeface="Trebuchet MS"/>
              </a:defRPr>
            </a:pPr>
            <a:r>
              <a:t>Boundaries fuzzy</a:t>
            </a:r>
          </a:p>
          <a:p>
            <a:pPr marL="273050" indent="-273050" defTabSz="914400">
              <a:lnSpc>
                <a:spcPct val="81000"/>
              </a:lnSpc>
              <a:spcBef>
                <a:spcPts val="700"/>
              </a:spcBef>
              <a:buSzPct val="100000"/>
              <a:buChar char="•"/>
              <a:defRPr sz="3200">
                <a:latin typeface="Trebuchet MS"/>
                <a:ea typeface="Trebuchet MS"/>
                <a:cs typeface="Trebuchet MS"/>
                <a:sym typeface="Trebuchet MS"/>
              </a:defRPr>
            </a:pPr>
            <a:r>
              <a:t>Microcontent</a:t>
            </a:r>
          </a:p>
          <a:p>
            <a:pPr marL="273050" indent="-273050" defTabSz="914400">
              <a:lnSpc>
                <a:spcPct val="81000"/>
              </a:lnSpc>
              <a:spcBef>
                <a:spcPts val="700"/>
              </a:spcBef>
              <a:buSzPct val="100000"/>
              <a:buChar char="•"/>
              <a:defRPr sz="3200">
                <a:latin typeface="Trebuchet MS"/>
                <a:ea typeface="Trebuchet MS"/>
                <a:cs typeface="Trebuchet MS"/>
                <a:sym typeface="Trebuchet MS"/>
              </a:defRPr>
            </a:pPr>
            <a:r>
              <a:t>Virtual community facilitation (1980s on)</a:t>
            </a:r>
          </a:p>
        </p:txBody>
      </p:sp>
      <p:pic>
        <p:nvPicPr>
          <p:cNvPr id="99" name="chainemail.jpeg" descr="chainemail"/>
          <p:cNvPicPr>
            <a:picLocks noChangeAspect="1"/>
          </p:cNvPicPr>
          <p:nvPr/>
        </p:nvPicPr>
        <p:blipFill>
          <a:blip r:embed="rId2"/>
          <a:stretch>
            <a:fillRect/>
          </a:stretch>
        </p:blipFill>
        <p:spPr>
          <a:xfrm>
            <a:off x="3200400" y="1676400"/>
            <a:ext cx="6172200" cy="4846638"/>
          </a:xfrm>
          <a:prstGeom prst="rect">
            <a:avLst/>
          </a:prstGeom>
          <a:ln w="12700">
            <a:miter lim="400000"/>
          </a:ln>
        </p:spPr>
      </p:pic>
      <p:sp>
        <p:nvSpPr>
          <p:cNvPr id="100" name="Shape 100"/>
          <p:cNvSpPr/>
          <p:nvPr/>
        </p:nvSpPr>
        <p:spPr>
          <a:xfrm>
            <a:off x="762000" y="5715000"/>
            <a:ext cx="1303338" cy="3581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a:solidFill>
                  <a:srgbClr val="1F497D"/>
                </a:solidFill>
                <a:latin typeface="Garamond"/>
                <a:ea typeface="Garamond"/>
                <a:cs typeface="Garamond"/>
                <a:sym typeface="Garamond"/>
              </a:defRPr>
            </a:lvl1pPr>
          </a:lstStyle>
          <a:p>
            <a:r>
              <a:t>(Snopes.com)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Web 1.0 storytelling</a:t>
            </a:r>
          </a:p>
        </p:txBody>
      </p:sp>
      <p:sp>
        <p:nvSpPr>
          <p:cNvPr id="103" name="Shape 103"/>
          <p:cNvSpPr>
            <a:spLocks noGrp="1"/>
          </p:cNvSpPr>
          <p:nvPr>
            <p:ph type="subTitle" sz="half" idx="4294967295"/>
          </p:nvPr>
        </p:nvSpPr>
        <p:spPr>
          <a:xfrm>
            <a:off x="0" y="1676400"/>
            <a:ext cx="2819400" cy="4525963"/>
          </a:xfrm>
          <a:prstGeom prst="rect">
            <a:avLst/>
          </a:prstGeom>
        </p:spPr>
        <p:txBody>
          <a:bodyPr>
            <a:normAutofit/>
          </a:bodyPr>
          <a:lstStyle/>
          <a:p>
            <a:pPr defTabSz="914400">
              <a:spcBef>
                <a:spcPts val="700"/>
              </a:spcBef>
              <a:defRPr sz="3200">
                <a:latin typeface="Trebuchet MS"/>
                <a:ea typeface="Trebuchet MS"/>
                <a:cs typeface="Trebuchet MS"/>
                <a:sym typeface="Trebuchet MS"/>
              </a:defRPr>
            </a:pPr>
            <a:r>
              <a:t>Example: Dreaming Methods (2000ff) </a:t>
            </a:r>
          </a:p>
          <a:p>
            <a:pPr defTabSz="914400">
              <a:spcBef>
                <a:spcPts val="700"/>
              </a:spcBef>
              <a:defRPr sz="3200">
                <a:latin typeface="Trebuchet MS"/>
                <a:ea typeface="Trebuchet MS"/>
                <a:cs typeface="Trebuchet MS"/>
                <a:sym typeface="Trebuchet MS"/>
              </a:defRPr>
            </a:pPr>
            <a:endParaRPr/>
          </a:p>
          <a:p>
            <a:pPr defTabSz="914400">
              <a:spcBef>
                <a:spcPts val="700"/>
              </a:spcBef>
              <a:defRPr sz="3200" u="sng">
                <a:solidFill>
                  <a:srgbClr val="0000FF"/>
                </a:solidFill>
                <a:latin typeface="Trebuchet MS"/>
                <a:ea typeface="Trebuchet MS"/>
                <a:cs typeface="Trebuchet MS"/>
                <a:sym typeface="Trebuchet MS"/>
              </a:defRPr>
            </a:pPr>
            <a:r>
              <a:rPr>
                <a:uFill>
                  <a:solidFill>
                    <a:srgbClr val="0000FF"/>
                  </a:solidFill>
                </a:uFill>
                <a:hlinkClick r:id="rId2"/>
              </a:rPr>
              <a:t>http://www.dreamingmethods.com/</a:t>
            </a:r>
          </a:p>
        </p:txBody>
      </p:sp>
      <p:pic>
        <p:nvPicPr>
          <p:cNvPr id="104" name="dreamingmethods_bookofwaste.jpeg" descr="dreamingmethods_bookofwaste"/>
          <p:cNvPicPr>
            <a:picLocks noChangeAspect="1"/>
          </p:cNvPicPr>
          <p:nvPr/>
        </p:nvPicPr>
        <p:blipFill>
          <a:blip r:embed="rId3"/>
          <a:stretch>
            <a:fillRect/>
          </a:stretch>
        </p:blipFill>
        <p:spPr>
          <a:xfrm>
            <a:off x="2819400" y="1676400"/>
            <a:ext cx="6324600" cy="47005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ctrTitle" idx="4294967295"/>
          </p:nvPr>
        </p:nvSpPr>
        <p:spPr>
          <a:xfrm>
            <a:off x="533400" y="5715000"/>
            <a:ext cx="8229600" cy="1143001"/>
          </a:xfrm>
          <a:prstGeom prst="rect">
            <a:avLst/>
          </a:prstGeom>
        </p:spPr>
        <p:txBody>
          <a:bodyPr>
            <a:normAutofit/>
          </a:bodyPr>
          <a:lstStyle/>
          <a:p>
            <a:pPr algn="ctr" defTabSz="914400">
              <a:defRPr sz="4400" u="sng">
                <a:solidFill>
                  <a:srgbClr val="0000FF"/>
                </a:solidFill>
                <a:latin typeface="Trebuchet MS"/>
                <a:ea typeface="Trebuchet MS"/>
                <a:cs typeface="Trebuchet MS"/>
                <a:sym typeface="Trebuchet MS"/>
              </a:defRPr>
            </a:pPr>
            <a:r>
              <a:rPr>
                <a:uFill>
                  <a:solidFill>
                    <a:srgbClr val="0000FF"/>
                  </a:solidFill>
                </a:uFill>
                <a:hlinkClick r:id="rId2"/>
              </a:rPr>
              <a:t>http://pinepoint.nfb.ca/</a:t>
            </a:r>
            <a:r>
              <a:rPr u="none">
                <a:solidFill>
                  <a:srgbClr val="000000"/>
                </a:solidFill>
              </a:rPr>
              <a:t> </a:t>
            </a:r>
          </a:p>
        </p:txBody>
      </p:sp>
      <p:pic>
        <p:nvPicPr>
          <p:cNvPr id="107" name="image14.jpeg" descr="image14.jpg"/>
          <p:cNvPicPr>
            <a:picLocks noChangeAspect="1"/>
          </p:cNvPicPr>
          <p:nvPr/>
        </p:nvPicPr>
        <p:blipFill>
          <a:blip r:embed="rId3"/>
          <a:stretch>
            <a:fillRect/>
          </a:stretch>
        </p:blipFill>
        <p:spPr>
          <a:xfrm>
            <a:off x="0" y="0"/>
            <a:ext cx="9205913" cy="5257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p:cNvSpPr>
          <p:nvPr>
            <p:ph type="ctrTitle" idx="4294967295"/>
          </p:nvPr>
        </p:nvSpPr>
        <p:spPr>
          <a:xfrm>
            <a:off x="457200" y="5562600"/>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NYTimes, Snowfall</a:t>
            </a:r>
          </a:p>
        </p:txBody>
      </p:sp>
      <p:pic>
        <p:nvPicPr>
          <p:cNvPr id="110" name="image15.jpeg" descr="image15.jpg"/>
          <p:cNvPicPr>
            <a:picLocks noChangeAspect="1"/>
          </p:cNvPicPr>
          <p:nvPr/>
        </p:nvPicPr>
        <p:blipFill>
          <a:blip r:embed="rId2"/>
          <a:stretch>
            <a:fillRect/>
          </a:stretch>
        </p:blipFill>
        <p:spPr>
          <a:xfrm>
            <a:off x="0" y="762000"/>
            <a:ext cx="9124950" cy="4343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113" name="Shape 113"/>
          <p:cNvSpPr>
            <a:spLocks noGrp="1"/>
          </p:cNvSpPr>
          <p:nvPr>
            <p:ph type="subTitle" sz="half" idx="4294967295"/>
          </p:nvPr>
        </p:nvSpPr>
        <p:spPr>
          <a:xfrm>
            <a:off x="457200" y="0"/>
            <a:ext cx="8229600" cy="1905000"/>
          </a:xfrm>
          <a:prstGeom prst="rect">
            <a:avLst/>
          </a:prstGeom>
        </p:spPr>
        <p:txBody>
          <a:bodyPr>
            <a:normAutofit/>
          </a:bodyPr>
          <a:lstStyle>
            <a:lvl1pPr algn="ctr" defTabSz="914400">
              <a:spcBef>
                <a:spcPts val="700"/>
              </a:spcBef>
              <a:defRPr sz="3200">
                <a:latin typeface="Trebuchet MS"/>
                <a:ea typeface="Trebuchet MS"/>
                <a:cs typeface="Trebuchet MS"/>
                <a:sym typeface="Trebuchet MS"/>
              </a:defRPr>
            </a:lvl1pPr>
          </a:lstStyle>
          <a:p>
            <a:r>
              <a:t>Example: “Ted’s Caving Journal” (circa 2001)</a:t>
            </a:r>
          </a:p>
        </p:txBody>
      </p:sp>
      <p:pic>
        <p:nvPicPr>
          <p:cNvPr id="114" name="Tedscaving-start.jpeg" descr="Tedscaving-start"/>
          <p:cNvPicPr>
            <a:picLocks noChangeAspect="1"/>
          </p:cNvPicPr>
          <p:nvPr/>
        </p:nvPicPr>
        <p:blipFill>
          <a:blip r:embed="rId2"/>
          <a:stretch>
            <a:fillRect/>
          </a:stretch>
        </p:blipFill>
        <p:spPr>
          <a:xfrm>
            <a:off x="533400" y="598487"/>
            <a:ext cx="8077200" cy="5932488"/>
          </a:xfrm>
          <a:prstGeom prst="rect">
            <a:avLst/>
          </a:prstGeom>
          <a:ln w="12700">
            <a:miter lim="400000"/>
          </a:ln>
        </p:spPr>
      </p:pic>
      <p:sp>
        <p:nvSpPr>
          <p:cNvPr id="115" name="Shape 115"/>
          <p:cNvSpPr/>
          <p:nvPr/>
        </p:nvSpPr>
        <p:spPr>
          <a:xfrm>
            <a:off x="1371600" y="6491287"/>
            <a:ext cx="6154738" cy="3484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a:solidFill>
                  <a:srgbClr val="1F497D"/>
                </a:solidFill>
                <a:latin typeface="Times New Roman"/>
                <a:ea typeface="Times New Roman"/>
                <a:cs typeface="Times New Roman"/>
                <a:sym typeface="Times New Roman"/>
              </a:defRPr>
            </a:pPr>
            <a:r>
              <a:t>(one copy, from </a:t>
            </a:r>
            <a:r>
              <a:rPr u="sng">
                <a:solidFill>
                  <a:srgbClr val="0000FF"/>
                </a:solidFill>
                <a:uFill>
                  <a:solidFill>
                    <a:srgbClr val="0000FF"/>
                  </a:solidFill>
                </a:uFill>
                <a:hlinkClick r:id="rId3"/>
              </a:rPr>
              <a:t>http://www.angelfire.com/trek/caver/page1.html</a:t>
            </a:r>
            <a: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118" name="Shape 118"/>
          <p:cNvSpPr>
            <a:spLocks noGrp="1"/>
          </p:cNvSpPr>
          <p:nvPr>
            <p:ph type="subTitle" sz="quarter" idx="4294967295"/>
          </p:nvPr>
        </p:nvSpPr>
        <p:spPr>
          <a:xfrm>
            <a:off x="0" y="0"/>
            <a:ext cx="2819400" cy="3429000"/>
          </a:xfrm>
          <a:prstGeom prst="rect">
            <a:avLst/>
          </a:prstGeom>
        </p:spPr>
        <p:txBody>
          <a:bodyPr>
            <a:normAutofit/>
          </a:bodyPr>
          <a:lstStyle/>
          <a:p>
            <a:pPr marL="273050" indent="-273050" defTabSz="914400">
              <a:spcBef>
                <a:spcPts val="700"/>
              </a:spcBef>
              <a:defRPr sz="3200">
                <a:latin typeface="Trebuchet MS"/>
                <a:ea typeface="Trebuchet MS"/>
                <a:cs typeface="Trebuchet MS"/>
                <a:sym typeface="Trebuchet MS"/>
              </a:defRPr>
            </a:pPr>
            <a:r>
              <a:t>Features:</a:t>
            </a:r>
          </a:p>
          <a:p>
            <a:pPr marL="273050" indent="-273050" defTabSz="914400">
              <a:spcBef>
                <a:spcPts val="700"/>
              </a:spcBef>
              <a:buSzPct val="100000"/>
              <a:buChar char="•"/>
              <a:defRPr sz="3200">
                <a:latin typeface="Trebuchet MS"/>
                <a:ea typeface="Trebuchet MS"/>
                <a:cs typeface="Trebuchet MS"/>
                <a:sym typeface="Trebuchet MS"/>
              </a:defRPr>
            </a:pPr>
            <a:r>
              <a:t>Multilinear</a:t>
            </a:r>
          </a:p>
          <a:p>
            <a:pPr marL="273050" indent="-273050" defTabSz="914400">
              <a:spcBef>
                <a:spcPts val="700"/>
              </a:spcBef>
              <a:buSzPct val="100000"/>
              <a:buChar char="•"/>
              <a:defRPr sz="3200">
                <a:latin typeface="Trebuchet MS"/>
                <a:ea typeface="Trebuchet MS"/>
                <a:cs typeface="Trebuchet MS"/>
                <a:sym typeface="Trebuchet MS"/>
              </a:defRPr>
            </a:pPr>
            <a:r>
              <a:t>Multimedia</a:t>
            </a:r>
          </a:p>
          <a:p>
            <a:pPr marL="273050" indent="-273050" defTabSz="914400">
              <a:spcBef>
                <a:spcPts val="700"/>
              </a:spcBef>
              <a:buSzPct val="100000"/>
              <a:buChar char="•"/>
              <a:defRPr sz="3200">
                <a:latin typeface="Trebuchet MS"/>
                <a:ea typeface="Trebuchet MS"/>
                <a:cs typeface="Trebuchet MS"/>
                <a:sym typeface="Trebuchet MS"/>
              </a:defRPr>
            </a:pPr>
            <a:r>
              <a:t>Browserish</a:t>
            </a:r>
          </a:p>
          <a:p>
            <a:pPr marL="273050" indent="-273050" defTabSz="914400">
              <a:spcBef>
                <a:spcPts val="700"/>
              </a:spcBef>
              <a:buSzPct val="100000"/>
              <a:buChar char="•"/>
              <a:defRPr sz="3200">
                <a:latin typeface="Trebuchet MS"/>
                <a:ea typeface="Trebuchet MS"/>
                <a:cs typeface="Trebuchet MS"/>
                <a:sym typeface="Trebuchet MS"/>
              </a:defRPr>
            </a:pPr>
            <a:r>
              <a:t>Serial structure</a:t>
            </a:r>
          </a:p>
        </p:txBody>
      </p:sp>
      <p:pic>
        <p:nvPicPr>
          <p:cNvPr id="119" name="image17.jpeg" descr="image17.jpg"/>
          <p:cNvPicPr>
            <a:picLocks noChangeAspect="1"/>
          </p:cNvPicPr>
          <p:nvPr/>
        </p:nvPicPr>
        <p:blipFill>
          <a:blip r:embed="rId2"/>
          <a:stretch>
            <a:fillRect/>
          </a:stretch>
        </p:blipFill>
        <p:spPr>
          <a:xfrm>
            <a:off x="2743200" y="0"/>
            <a:ext cx="6400800" cy="4262438"/>
          </a:xfrm>
          <a:prstGeom prst="rect">
            <a:avLst/>
          </a:prstGeom>
          <a:ln w="12700">
            <a:miter lim="400000"/>
          </a:ln>
        </p:spPr>
      </p:pic>
      <p:pic>
        <p:nvPicPr>
          <p:cNvPr id="120" name="Tedscaving-theend.jpeg" descr="Tedscaving-theend"/>
          <p:cNvPicPr>
            <a:picLocks noChangeAspect="1"/>
          </p:cNvPicPr>
          <p:nvPr/>
        </p:nvPicPr>
        <p:blipFill>
          <a:blip r:embed="rId3"/>
          <a:stretch>
            <a:fillRect/>
          </a:stretch>
        </p:blipFill>
        <p:spPr>
          <a:xfrm>
            <a:off x="0" y="3352800"/>
            <a:ext cx="9239250" cy="36957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762000" y="6461125"/>
            <a:ext cx="8191500" cy="10058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a:solidFill>
                  <a:srgbClr val="1F497D"/>
                </a:solidFill>
                <a:latin typeface="Garamond"/>
                <a:ea typeface="Garamond"/>
                <a:cs typeface="Garamond"/>
                <a:sym typeface="Garamond"/>
              </a:defRPr>
            </a:pPr>
            <a:r>
              <a:t>(</a:t>
            </a:r>
            <a:r>
              <a:rPr sz="3200" u="sng">
                <a:solidFill>
                  <a:srgbClr val="0000FF"/>
                </a:solidFill>
                <a:uFill>
                  <a:solidFill>
                    <a:srgbClr val="0000FF"/>
                  </a:solidFill>
                </a:uFill>
                <a:hlinkClick r:id="rId2"/>
              </a:rPr>
              <a:t>http://www.thenation.com/blogs/jstreet/363133/bailout_satire</a:t>
            </a:r>
            <a:r>
              <a:t>) </a:t>
            </a:r>
          </a:p>
        </p:txBody>
      </p:sp>
      <p:grpSp>
        <p:nvGrpSpPr>
          <p:cNvPr id="125" name="Group 125"/>
          <p:cNvGrpSpPr/>
          <p:nvPr/>
        </p:nvGrpSpPr>
        <p:grpSpPr>
          <a:xfrm>
            <a:off x="-1" y="0"/>
            <a:ext cx="9144002" cy="5576888"/>
            <a:chOff x="0" y="0"/>
            <a:chExt cx="9144000" cy="5576887"/>
          </a:xfrm>
        </p:grpSpPr>
        <p:sp>
          <p:nvSpPr>
            <p:cNvPr id="123" name="Shape 123"/>
            <p:cNvSpPr/>
            <p:nvPr/>
          </p:nvSpPr>
          <p:spPr>
            <a:xfrm>
              <a:off x="-1" y="0"/>
              <a:ext cx="9144002" cy="5576888"/>
            </a:xfrm>
            <a:prstGeom prst="rect">
              <a:avLst/>
            </a:prstGeom>
            <a:solidFill>
              <a:srgbClr val="00CCFF"/>
            </a:solidFill>
            <a:ln w="12700" cap="flat">
              <a:noFill/>
              <a:miter lim="400000"/>
            </a:ln>
            <a:effectLst/>
          </p:spPr>
          <p:txBody>
            <a:bodyPr wrap="square" lIns="45718" tIns="45718" rIns="45718" bIns="45718" numCol="1" anchor="t">
              <a:noAutofit/>
            </a:bodyPr>
            <a:lstStyle/>
            <a:p>
              <a:endParaRPr/>
            </a:p>
          </p:txBody>
        </p:sp>
        <p:sp>
          <p:nvSpPr>
            <p:cNvPr id="124" name="Shape 124"/>
            <p:cNvSpPr/>
            <p:nvPr/>
          </p:nvSpPr>
          <p:spPr>
            <a:xfrm>
              <a:off x="-1" y="0"/>
              <a:ext cx="9144002" cy="54864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a:defRPr sz="2400">
                  <a:solidFill>
                    <a:srgbClr val="1F497D"/>
                  </a:solidFill>
                  <a:latin typeface="Garamond"/>
                  <a:ea typeface="Garamond"/>
                  <a:cs typeface="Garamond"/>
                  <a:sym typeface="Garamond"/>
                </a:defRPr>
              </a:pPr>
              <a:r>
                <a:t>Dear American:</a:t>
              </a:r>
              <a:endParaRPr sz="3200"/>
            </a:p>
            <a:p>
              <a:pPr>
                <a:defRPr sz="2400">
                  <a:solidFill>
                    <a:srgbClr val="1F497D"/>
                  </a:solidFill>
                  <a:latin typeface="Garamond"/>
                  <a:ea typeface="Garamond"/>
                  <a:cs typeface="Garamond"/>
                  <a:sym typeface="Garamond"/>
                </a:defRPr>
              </a:pPr>
              <a:endParaRPr sz="3200"/>
            </a:p>
            <a:p>
              <a:pPr>
                <a:defRPr sz="2400">
                  <a:solidFill>
                    <a:srgbClr val="1F497D"/>
                  </a:solidFill>
                  <a:latin typeface="Garamond"/>
                  <a:ea typeface="Garamond"/>
                  <a:cs typeface="Garamond"/>
                  <a:sym typeface="Garamond"/>
                </a:defRPr>
              </a:pPr>
              <a:r>
                <a:t>I need to ask you to support an urgent secret business relationship with a transfer of funds of great magnitude.</a:t>
              </a:r>
              <a:endParaRPr sz="3200"/>
            </a:p>
            <a:p>
              <a:pPr>
                <a:defRPr sz="2400">
                  <a:solidFill>
                    <a:srgbClr val="1F497D"/>
                  </a:solidFill>
                  <a:latin typeface="Garamond"/>
                  <a:ea typeface="Garamond"/>
                  <a:cs typeface="Garamond"/>
                  <a:sym typeface="Garamond"/>
                </a:defRPr>
              </a:pPr>
              <a:endParaRPr sz="3200"/>
            </a:p>
            <a:p>
              <a:pPr>
                <a:defRPr sz="2400">
                  <a:solidFill>
                    <a:srgbClr val="1F497D"/>
                  </a:solidFill>
                  <a:latin typeface="Garamond"/>
                  <a:ea typeface="Garamond"/>
                  <a:cs typeface="Garamond"/>
                  <a:sym typeface="Garamond"/>
                </a:defRPr>
              </a:pPr>
              <a:r>
                <a:t>I am Ministry of the Treasury of the Republic of America. My country has had crisis that has caused the need for large transfer of funds of 800 billion dollars US. If you would assist me in this transfer, it would be most profitable to you.</a:t>
              </a:r>
              <a:endParaRPr sz="3200"/>
            </a:p>
            <a:p>
              <a:pPr>
                <a:defRPr sz="2400">
                  <a:solidFill>
                    <a:srgbClr val="1F497D"/>
                  </a:solidFill>
                  <a:latin typeface="Garamond"/>
                  <a:ea typeface="Garamond"/>
                  <a:cs typeface="Garamond"/>
                  <a:sym typeface="Garamond"/>
                </a:defRPr>
              </a:pPr>
              <a:endParaRPr sz="3200"/>
            </a:p>
            <a:p>
              <a:pPr>
                <a:defRPr sz="2400">
                  <a:solidFill>
                    <a:srgbClr val="1F497D"/>
                  </a:solidFill>
                  <a:latin typeface="Garamond"/>
                  <a:ea typeface="Garamond"/>
                  <a:cs typeface="Garamond"/>
                  <a:sym typeface="Garamond"/>
                </a:defRPr>
              </a:pPr>
              <a:r>
                <a:t>I am working with Mr. Phil Gram, lobbyist for UBS, who will be my replacement as Ministry of the Treasury in January. As a Senator, you may know him as the leader of the American banking deregulation movement in the 1990s. This transactin is 100% safe.</a:t>
              </a:r>
              <a:endParaRPr sz="3200"/>
            </a:p>
            <a:p>
              <a:pPr>
                <a:defRPr sz="2400">
                  <a:solidFill>
                    <a:srgbClr val="1F497D"/>
                  </a:solidFill>
                  <a:latin typeface="Garamond"/>
                  <a:ea typeface="Garamond"/>
                  <a:cs typeface="Garamond"/>
                  <a:sym typeface="Garamond"/>
                </a:defRPr>
              </a:pPr>
              <a:endParaRPr sz="3200"/>
            </a:p>
            <a:p>
              <a:pPr>
                <a:defRPr sz="2400">
                  <a:solidFill>
                    <a:srgbClr val="1F497D"/>
                  </a:solidFill>
                  <a:latin typeface="Garamond"/>
                  <a:ea typeface="Garamond"/>
                  <a:cs typeface="Garamond"/>
                  <a:sym typeface="Garamond"/>
                </a:defRPr>
              </a:pPr>
              <a:r>
                <a:t>This is a matter of great urgency…</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Digital storytelling roots</a:t>
            </a:r>
          </a:p>
        </p:txBody>
      </p:sp>
      <p:pic>
        <p:nvPicPr>
          <p:cNvPr id="128" name="Storycircles_sample.jpeg" descr="C:\Digital storytelling\Storycircles_sample.jpg"/>
          <p:cNvPicPr>
            <a:picLocks noChangeAspect="1"/>
          </p:cNvPicPr>
          <p:nvPr/>
        </p:nvPicPr>
        <p:blipFill>
          <a:blip r:embed="rId2"/>
          <a:stretch>
            <a:fillRect/>
          </a:stretch>
        </p:blipFill>
        <p:spPr>
          <a:xfrm>
            <a:off x="6350" y="1295400"/>
            <a:ext cx="9212263" cy="5334000"/>
          </a:xfrm>
          <a:prstGeom prst="rect">
            <a:avLst/>
          </a:prstGeom>
          <a:ln w="12700">
            <a:miter lim="400000"/>
          </a:ln>
        </p:spPr>
      </p:pic>
      <p:pic>
        <p:nvPicPr>
          <p:cNvPr id="129" name="image20.jpeg" descr="image20.jpg"/>
          <p:cNvPicPr>
            <a:picLocks noChangeAspect="1"/>
          </p:cNvPicPr>
          <p:nvPr/>
        </p:nvPicPr>
        <p:blipFill>
          <a:blip r:embed="rId3"/>
          <a:stretch>
            <a:fillRect/>
          </a:stretch>
        </p:blipFill>
        <p:spPr>
          <a:xfrm>
            <a:off x="7924800" y="5095875"/>
            <a:ext cx="1206500" cy="18494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rPr lang="en-US" dirty="0"/>
              <a:t>Why story?</a:t>
            </a:r>
            <a:endParaRPr dirty="0"/>
          </a:p>
        </p:txBody>
      </p:sp>
      <p:pic>
        <p:nvPicPr>
          <p:cNvPr id="3" name="Picture 2">
            <a:extLst>
              <a:ext uri="{FF2B5EF4-FFF2-40B4-BE49-F238E27FC236}">
                <a16:creationId xmlns:a16="http://schemas.microsoft.com/office/drawing/2014/main" id="{0666A80F-B4F6-B249-B12A-9B941015B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250" y="1244600"/>
            <a:ext cx="6413500" cy="5613400"/>
          </a:xfrm>
          <a:prstGeom prst="rect">
            <a:avLst/>
          </a:prstGeom>
        </p:spPr>
      </p:pic>
    </p:spTree>
    <p:extLst>
      <p:ext uri="{BB962C8B-B14F-4D97-AF65-F5344CB8AC3E}">
        <p14:creationId xmlns:p14="http://schemas.microsoft.com/office/powerpoint/2010/main" val="2209525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Digital storytelling roots</a:t>
            </a:r>
          </a:p>
        </p:txBody>
      </p:sp>
      <p:sp>
        <p:nvSpPr>
          <p:cNvPr id="132" name="Shape 132"/>
          <p:cNvSpPr>
            <a:spLocks noGrp="1"/>
          </p:cNvSpPr>
          <p:nvPr>
            <p:ph type="subTitle" sz="half" idx="4294967295"/>
          </p:nvPr>
        </p:nvSpPr>
        <p:spPr>
          <a:xfrm>
            <a:off x="4724400" y="1600200"/>
            <a:ext cx="4191000" cy="5105400"/>
          </a:xfrm>
          <a:prstGeom prst="rect">
            <a:avLst/>
          </a:prstGeom>
        </p:spPr>
        <p:txBody>
          <a:bodyPr>
            <a:normAutofit/>
          </a:bodyPr>
          <a:lstStyle/>
          <a:p>
            <a:pPr marL="314325" indent="-314325" defTabSz="914400">
              <a:spcBef>
                <a:spcPts val="1000"/>
              </a:spcBef>
              <a:defRPr sz="4400">
                <a:latin typeface="Trebuchet MS"/>
                <a:ea typeface="Trebuchet MS"/>
                <a:cs typeface="Trebuchet MS"/>
                <a:sym typeface="Trebuchet MS"/>
              </a:defRPr>
            </a:pPr>
            <a:r>
              <a:t>Effective:</a:t>
            </a:r>
          </a:p>
          <a:p>
            <a:pPr marL="314325" indent="-314325" defTabSz="914400">
              <a:spcBef>
                <a:spcPts val="1000"/>
              </a:spcBef>
              <a:buSzPct val="100000"/>
              <a:buChar char="•"/>
              <a:defRPr sz="4400">
                <a:latin typeface="Trebuchet MS"/>
                <a:ea typeface="Trebuchet MS"/>
                <a:cs typeface="Trebuchet MS"/>
                <a:sym typeface="Trebuchet MS"/>
              </a:defRPr>
            </a:pPr>
            <a:r>
              <a:t>Storytelling, not technology per se</a:t>
            </a:r>
          </a:p>
          <a:p>
            <a:pPr marL="314325" indent="-314325" defTabSz="914400">
              <a:spcBef>
                <a:spcPts val="1000"/>
              </a:spcBef>
              <a:buSzPct val="100000"/>
              <a:buChar char="•"/>
              <a:defRPr sz="4400">
                <a:latin typeface="Trebuchet MS"/>
                <a:ea typeface="Trebuchet MS"/>
                <a:cs typeface="Trebuchet MS"/>
                <a:sym typeface="Trebuchet MS"/>
              </a:defRPr>
            </a:pPr>
            <a:r>
              <a:t>Personal connection</a:t>
            </a:r>
          </a:p>
        </p:txBody>
      </p:sp>
      <p:pic>
        <p:nvPicPr>
          <p:cNvPr id="133" name="image21.jpeg" descr="image21.jpg"/>
          <p:cNvPicPr>
            <a:picLocks noChangeAspect="1"/>
          </p:cNvPicPr>
          <p:nvPr/>
        </p:nvPicPr>
        <p:blipFill>
          <a:blip r:embed="rId2"/>
          <a:stretch>
            <a:fillRect/>
          </a:stretch>
        </p:blipFill>
        <p:spPr>
          <a:xfrm>
            <a:off x="0" y="1600200"/>
            <a:ext cx="4748213" cy="3886200"/>
          </a:xfrm>
          <a:prstGeom prst="rect">
            <a:avLst/>
          </a:prstGeom>
          <a:ln w="12700">
            <a:miter lim="400000"/>
          </a:ln>
        </p:spPr>
      </p:pic>
      <p:sp>
        <p:nvSpPr>
          <p:cNvPr id="134" name="Shape 134"/>
          <p:cNvSpPr/>
          <p:nvPr/>
        </p:nvSpPr>
        <p:spPr>
          <a:xfrm>
            <a:off x="900112" y="5715000"/>
            <a:ext cx="1887538" cy="6248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a:solidFill>
                  <a:srgbClr val="1F497D"/>
                </a:solidFill>
                <a:latin typeface="Garamond"/>
                <a:ea typeface="Garamond"/>
                <a:cs typeface="Garamond"/>
                <a:sym typeface="Garamond"/>
              </a:defRPr>
            </a:pPr>
            <a:r>
              <a:t>Digital Storytelling</a:t>
            </a:r>
            <a:endParaRPr sz="3200"/>
          </a:p>
          <a:p>
            <a:pPr algn="ctr">
              <a:defRPr>
                <a:solidFill>
                  <a:srgbClr val="1F497D"/>
                </a:solidFill>
                <a:latin typeface="Garamond"/>
                <a:ea typeface="Garamond"/>
                <a:cs typeface="Garamond"/>
                <a:sym typeface="Garamond"/>
              </a:defRPr>
            </a:pPr>
            <a:r>
              <a:t> at Ukaiah, 2006</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ctrTitle" idx="4294967295"/>
          </p:nvPr>
        </p:nvSpPr>
        <p:spPr>
          <a:xfrm>
            <a:off x="457200" y="152399"/>
            <a:ext cx="8229600" cy="1143002"/>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Digital storytelling movement</a:t>
            </a:r>
          </a:p>
        </p:txBody>
      </p:sp>
      <p:pic>
        <p:nvPicPr>
          <p:cNvPr id="137" name="image.jpeg"/>
          <p:cNvPicPr>
            <a:picLocks noChangeAspect="1"/>
          </p:cNvPicPr>
          <p:nvPr/>
        </p:nvPicPr>
        <p:blipFill>
          <a:blip r:embed="rId2"/>
          <a:stretch>
            <a:fillRect/>
          </a:stretch>
        </p:blipFill>
        <p:spPr>
          <a:xfrm>
            <a:off x="0" y="1141412"/>
            <a:ext cx="9144000" cy="57165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Digital storytelling roots</a:t>
            </a:r>
          </a:p>
        </p:txBody>
      </p:sp>
      <p:sp>
        <p:nvSpPr>
          <p:cNvPr id="140" name="Shape 140"/>
          <p:cNvSpPr>
            <a:spLocks noGrp="1"/>
          </p:cNvSpPr>
          <p:nvPr>
            <p:ph type="subTitle" sz="half" idx="4294967295"/>
          </p:nvPr>
        </p:nvSpPr>
        <p:spPr>
          <a:xfrm>
            <a:off x="4724400" y="1600200"/>
            <a:ext cx="4191000" cy="5105400"/>
          </a:xfrm>
          <a:prstGeom prst="rect">
            <a:avLst/>
          </a:prstGeom>
        </p:spPr>
        <p:txBody>
          <a:bodyPr>
            <a:normAutofit/>
          </a:bodyPr>
          <a:lstStyle/>
          <a:p>
            <a:pPr marL="342900" indent="-342900" defTabSz="914400">
              <a:spcBef>
                <a:spcPts val="1100"/>
              </a:spcBef>
              <a:defRPr sz="4800">
                <a:latin typeface="Trebuchet MS"/>
                <a:ea typeface="Trebuchet MS"/>
                <a:cs typeface="Trebuchet MS"/>
                <a:sym typeface="Trebuchet MS"/>
              </a:defRPr>
            </a:pPr>
            <a:r>
              <a:t>NITLE variant:</a:t>
            </a:r>
          </a:p>
          <a:p>
            <a:pPr marL="342900" indent="-342900" defTabSz="914400">
              <a:spcBef>
                <a:spcPts val="1100"/>
              </a:spcBef>
              <a:buSzPct val="100000"/>
              <a:buChar char="•"/>
              <a:defRPr sz="4800">
                <a:latin typeface="Trebuchet MS"/>
                <a:ea typeface="Trebuchet MS"/>
                <a:cs typeface="Trebuchet MS"/>
                <a:sym typeface="Trebuchet MS"/>
              </a:defRPr>
            </a:pPr>
            <a:r>
              <a:t>Non-personal narratives</a:t>
            </a:r>
          </a:p>
          <a:p>
            <a:pPr marL="342900" indent="-342900" defTabSz="914400">
              <a:spcBef>
                <a:spcPts val="1100"/>
              </a:spcBef>
              <a:buSzPct val="100000"/>
              <a:buChar char="•"/>
              <a:defRPr sz="4800">
                <a:latin typeface="Trebuchet MS"/>
                <a:ea typeface="Trebuchet MS"/>
                <a:cs typeface="Trebuchet MS"/>
                <a:sym typeface="Trebuchet MS"/>
              </a:defRPr>
            </a:pPr>
            <a:r>
              <a:t>Campus focus</a:t>
            </a:r>
          </a:p>
        </p:txBody>
      </p:sp>
      <p:pic>
        <p:nvPicPr>
          <p:cNvPr id="141" name="image22.jpeg" descr="image22.jpg"/>
          <p:cNvPicPr>
            <a:picLocks noChangeAspect="1"/>
          </p:cNvPicPr>
          <p:nvPr/>
        </p:nvPicPr>
        <p:blipFill>
          <a:blip r:embed="rId2"/>
          <a:stretch>
            <a:fillRect/>
          </a:stretch>
        </p:blipFill>
        <p:spPr>
          <a:xfrm>
            <a:off x="0" y="1371600"/>
            <a:ext cx="4640263" cy="4114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Educational projects growing</a:t>
            </a:r>
          </a:p>
        </p:txBody>
      </p:sp>
      <p:sp>
        <p:nvSpPr>
          <p:cNvPr id="144" name="Shape 144"/>
          <p:cNvSpPr>
            <a:spLocks noGrp="1"/>
          </p:cNvSpPr>
          <p:nvPr>
            <p:ph type="subTitle" sz="half" idx="4294967295"/>
          </p:nvPr>
        </p:nvSpPr>
        <p:spPr>
          <a:xfrm>
            <a:off x="0" y="1676400"/>
            <a:ext cx="3352800" cy="4676775"/>
          </a:xfrm>
          <a:prstGeom prst="rect">
            <a:avLst/>
          </a:prstGeom>
        </p:spPr>
        <p:txBody>
          <a:bodyPr>
            <a:normAutofit/>
          </a:bodyPr>
          <a:lstStyle/>
          <a:p>
            <a:pPr marL="428625" indent="-428625" defTabSz="914400">
              <a:spcBef>
                <a:spcPts val="900"/>
              </a:spcBef>
              <a:buSzPct val="100000"/>
              <a:buChar char="•"/>
              <a:defRPr sz="4000">
                <a:latin typeface="Trebuchet MS"/>
                <a:ea typeface="Trebuchet MS"/>
                <a:cs typeface="Trebuchet MS"/>
                <a:sym typeface="Trebuchet MS"/>
              </a:defRPr>
            </a:pPr>
            <a:r>
              <a:t>Community</a:t>
            </a:r>
          </a:p>
          <a:p>
            <a:pPr marL="428625" indent="-428625" defTabSz="914400">
              <a:spcBef>
                <a:spcPts val="900"/>
              </a:spcBef>
              <a:buSzPct val="100000"/>
              <a:buChar char="•"/>
              <a:defRPr sz="4000">
                <a:latin typeface="Trebuchet MS"/>
                <a:ea typeface="Trebuchet MS"/>
                <a:cs typeface="Trebuchet MS"/>
                <a:sym typeface="Trebuchet MS"/>
              </a:defRPr>
            </a:pPr>
            <a:r>
              <a:t>Curricula </a:t>
            </a:r>
          </a:p>
          <a:p>
            <a:pPr marL="428625" indent="-428625" defTabSz="914400">
              <a:spcBef>
                <a:spcPts val="900"/>
              </a:spcBef>
              <a:buSzPct val="100000"/>
              <a:buChar char="•"/>
              <a:defRPr sz="4000">
                <a:latin typeface="Trebuchet MS"/>
                <a:ea typeface="Trebuchet MS"/>
                <a:cs typeface="Trebuchet MS"/>
                <a:sym typeface="Trebuchet MS"/>
              </a:defRPr>
            </a:pPr>
            <a:r>
              <a:t>Support </a:t>
            </a:r>
          </a:p>
        </p:txBody>
      </p:sp>
      <p:sp>
        <p:nvSpPr>
          <p:cNvPr id="145" name="Shape 145"/>
          <p:cNvSpPr/>
          <p:nvPr/>
        </p:nvSpPr>
        <p:spPr>
          <a:xfrm>
            <a:off x="533400" y="6491287"/>
            <a:ext cx="7531100" cy="3581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a:solidFill>
                  <a:srgbClr val="1F497D"/>
                </a:solidFill>
                <a:latin typeface="Garamond"/>
                <a:ea typeface="Garamond"/>
                <a:cs typeface="Garamond"/>
                <a:sym typeface="Garamond"/>
              </a:defRPr>
            </a:pPr>
            <a:r>
              <a:t>(</a:t>
            </a:r>
            <a:r>
              <a:rPr u="sng">
                <a:solidFill>
                  <a:srgbClr val="0000FF"/>
                </a:solidFill>
                <a:uFill>
                  <a:solidFill>
                    <a:srgbClr val="0000FF"/>
                  </a:solidFill>
                </a:uFill>
                <a:hlinkClick r:id="rId2"/>
              </a:rPr>
              <a:t>http://connect.educause.edu/Library/Abstract/StorytellingintheAgeofthe/42327</a:t>
            </a:r>
            <a:r>
              <a:t>) </a:t>
            </a:r>
          </a:p>
        </p:txBody>
      </p:sp>
      <p:pic>
        <p:nvPicPr>
          <p:cNvPr id="146" name="Digitalstorytelling_simmons.jpeg" descr="Digitalstorytelling_simmons"/>
          <p:cNvPicPr>
            <a:picLocks noChangeAspect="1"/>
          </p:cNvPicPr>
          <p:nvPr/>
        </p:nvPicPr>
        <p:blipFill>
          <a:blip r:embed="rId3"/>
          <a:stretch>
            <a:fillRect/>
          </a:stretch>
        </p:blipFill>
        <p:spPr>
          <a:xfrm>
            <a:off x="3048000" y="1417637"/>
            <a:ext cx="6248400" cy="46497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149" name="image24.jpeg" descr="image24.jpg"/>
          <p:cNvPicPr>
            <a:picLocks noChangeAspect="1"/>
          </p:cNvPicPr>
          <p:nvPr/>
        </p:nvPicPr>
        <p:blipFill>
          <a:blip r:embed="rId2"/>
          <a:stretch>
            <a:fillRect/>
          </a:stretch>
        </p:blipFill>
        <p:spPr>
          <a:xfrm>
            <a:off x="30162" y="228600"/>
            <a:ext cx="9113838" cy="6400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Pedagogical principles</a:t>
            </a:r>
          </a:p>
        </p:txBody>
      </p:sp>
      <p:sp>
        <p:nvSpPr>
          <p:cNvPr id="402" name="Shape 402"/>
          <p:cNvSpPr>
            <a:spLocks noGrp="1"/>
          </p:cNvSpPr>
          <p:nvPr>
            <p:ph type="subTitle" idx="4294967295"/>
          </p:nvPr>
        </p:nvSpPr>
        <p:spPr>
          <a:xfrm>
            <a:off x="457200" y="1600200"/>
            <a:ext cx="8229600" cy="525621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r>
              <a:rPr sz="4400" dirty="0"/>
              <a:t>Constructivism</a:t>
            </a:r>
          </a:p>
          <a:p>
            <a:pPr marL="342900" indent="-342900" defTabSz="914400">
              <a:spcBef>
                <a:spcPts val="700"/>
              </a:spcBef>
              <a:buSzPct val="100000"/>
              <a:buChar char="•"/>
              <a:defRPr sz="3200">
                <a:latin typeface="Trebuchet MS"/>
                <a:ea typeface="Trebuchet MS"/>
                <a:cs typeface="Trebuchet MS"/>
                <a:sym typeface="Trebuchet MS"/>
              </a:defRPr>
            </a:pPr>
            <a:r>
              <a:rPr sz="4400" dirty="0"/>
              <a:t>Student voice discovery + development</a:t>
            </a:r>
          </a:p>
          <a:p>
            <a:pPr marL="342900" indent="-342900" defTabSz="914400">
              <a:spcBef>
                <a:spcPts val="700"/>
              </a:spcBef>
              <a:buSzPct val="100000"/>
              <a:buChar char="•"/>
              <a:defRPr sz="3200">
                <a:latin typeface="Trebuchet MS"/>
                <a:ea typeface="Trebuchet MS"/>
                <a:cs typeface="Trebuchet MS"/>
                <a:sym typeface="Trebuchet MS"/>
              </a:defRPr>
            </a:pPr>
            <a:r>
              <a:rPr sz="4400" dirty="0"/>
              <a:t>Media defamiliarization</a:t>
            </a:r>
          </a:p>
          <a:p>
            <a:pPr marL="342900" indent="-342900" defTabSz="914400">
              <a:spcBef>
                <a:spcPts val="700"/>
              </a:spcBef>
              <a:buSzPct val="100000"/>
              <a:buChar char="•"/>
              <a:defRPr sz="3200">
                <a:latin typeface="Trebuchet MS"/>
                <a:ea typeface="Trebuchet MS"/>
                <a:cs typeface="Trebuchet MS"/>
                <a:sym typeface="Trebuchet MS"/>
              </a:defRPr>
            </a:pPr>
            <a:r>
              <a:rPr sz="4400" dirty="0"/>
              <a:t>Outreach to media-drenched generation</a:t>
            </a:r>
          </a:p>
          <a:p>
            <a:pPr marL="342900" indent="-342900" defTabSz="914400">
              <a:spcBef>
                <a:spcPts val="700"/>
              </a:spcBef>
              <a:buSzPct val="100000"/>
              <a:buChar char="•"/>
              <a:defRPr sz="3200">
                <a:latin typeface="Trebuchet MS"/>
                <a:ea typeface="Trebuchet MS"/>
                <a:cs typeface="Trebuchet MS"/>
                <a:sym typeface="Trebuchet MS"/>
              </a:defRPr>
            </a:pPr>
            <a:r>
              <a:rPr sz="4400" dirty="0"/>
              <a:t>Job skills</a:t>
            </a:r>
          </a:p>
        </p:txBody>
      </p:sp>
      <p:sp>
        <p:nvSpPr>
          <p:cNvPr id="403" name="Shape 403"/>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35</a:t>
            </a:fld>
            <a:endParaRPr/>
          </a:p>
        </p:txBody>
      </p:sp>
    </p:spTree>
    <p:extLst>
      <p:ext uri="{BB962C8B-B14F-4D97-AF65-F5344CB8AC3E}">
        <p14:creationId xmlns:p14="http://schemas.microsoft.com/office/powerpoint/2010/main" val="833109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152" name="Shape 152"/>
          <p:cNvSpPr>
            <a:spLocks noGrp="1"/>
          </p:cNvSpPr>
          <p:nvPr>
            <p:ph type="subTitle" idx="4294967295"/>
          </p:nvPr>
        </p:nvSpPr>
        <p:spPr>
          <a:xfrm>
            <a:off x="457200" y="1600200"/>
            <a:ext cx="8229600" cy="452596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endParaRPr/>
          </a:p>
        </p:txBody>
      </p:sp>
      <p:pic>
        <p:nvPicPr>
          <p:cNvPr id="153" name="trio.jpeg" descr="C:\Publications\NDS docs\trio.jpg"/>
          <p:cNvPicPr>
            <a:picLocks noChangeAspect="1"/>
          </p:cNvPicPr>
          <p:nvPr/>
        </p:nvPicPr>
        <p:blipFill>
          <a:blip r:embed="rId2"/>
          <a:stretch>
            <a:fillRect/>
          </a:stretch>
        </p:blipFill>
        <p:spPr>
          <a:xfrm>
            <a:off x="1143000" y="41275"/>
            <a:ext cx="7010400" cy="66309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156" name="image27.png" descr="image27.png"/>
          <p:cNvPicPr>
            <a:picLocks noChangeAspect="1"/>
          </p:cNvPicPr>
          <p:nvPr/>
        </p:nvPicPr>
        <p:blipFill>
          <a:blip r:embed="rId2"/>
          <a:stretch>
            <a:fillRect/>
          </a:stretch>
        </p:blipFill>
        <p:spPr>
          <a:xfrm>
            <a:off x="0" y="0"/>
            <a:ext cx="4476750" cy="4525963"/>
          </a:xfrm>
          <a:prstGeom prst="rect">
            <a:avLst/>
          </a:prstGeom>
          <a:ln w="12700">
            <a:miter lim="400000"/>
          </a:ln>
        </p:spPr>
      </p:pic>
      <p:pic>
        <p:nvPicPr>
          <p:cNvPr id="157" name="image28.png" descr="image28.png"/>
          <p:cNvPicPr>
            <a:picLocks noChangeAspect="1"/>
          </p:cNvPicPr>
          <p:nvPr/>
        </p:nvPicPr>
        <p:blipFill>
          <a:blip r:embed="rId3"/>
          <a:stretch>
            <a:fillRect/>
          </a:stretch>
        </p:blipFill>
        <p:spPr>
          <a:xfrm>
            <a:off x="0" y="4648200"/>
            <a:ext cx="8999538" cy="2209800"/>
          </a:xfrm>
          <a:prstGeom prst="rect">
            <a:avLst/>
          </a:prstGeom>
          <a:ln w="12700">
            <a:miter lim="400000"/>
          </a:ln>
        </p:spPr>
      </p:pic>
      <p:pic>
        <p:nvPicPr>
          <p:cNvPr id="158" name="Voicethread_Soredragon.jpeg" descr="Voicethread_Soredragon"/>
          <p:cNvPicPr>
            <a:picLocks noChangeAspect="1"/>
          </p:cNvPicPr>
          <p:nvPr/>
        </p:nvPicPr>
        <p:blipFill>
          <a:blip r:embed="rId4"/>
          <a:stretch>
            <a:fillRect/>
          </a:stretch>
        </p:blipFill>
        <p:spPr>
          <a:xfrm>
            <a:off x="4335462" y="0"/>
            <a:ext cx="4808538" cy="3429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ctrTitle" idx="4294967295"/>
          </p:nvPr>
        </p:nvSpPr>
        <p:spPr>
          <a:xfrm>
            <a:off x="0" y="304800"/>
            <a:ext cx="1828800" cy="4678363"/>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New forms for stories</a:t>
            </a:r>
          </a:p>
        </p:txBody>
      </p:sp>
      <p:pic>
        <p:nvPicPr>
          <p:cNvPr id="161" name="shesaflightrisk.jpeg" descr="shesaflightrisk"/>
          <p:cNvPicPr>
            <a:picLocks noChangeAspect="1"/>
          </p:cNvPicPr>
          <p:nvPr/>
        </p:nvPicPr>
        <p:blipFill>
          <a:blip r:embed="rId2"/>
          <a:stretch>
            <a:fillRect/>
          </a:stretch>
        </p:blipFill>
        <p:spPr>
          <a:xfrm>
            <a:off x="1870075" y="304800"/>
            <a:ext cx="7273925" cy="6553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p:cNvSpPr>
          <p:nvPr>
            <p:ph type="subTitle" sz="quarter" idx="4294967295"/>
          </p:nvPr>
        </p:nvSpPr>
        <p:spPr>
          <a:xfrm>
            <a:off x="381000" y="228600"/>
            <a:ext cx="2971800" cy="3505200"/>
          </a:xfrm>
          <a:prstGeom prst="rect">
            <a:avLst/>
          </a:prstGeom>
        </p:spPr>
        <p:txBody>
          <a:bodyPr>
            <a:normAutofit/>
          </a:bodyPr>
          <a:lstStyle/>
          <a:p>
            <a:pPr marL="257175" indent="-257175" defTabSz="914400">
              <a:lnSpc>
                <a:spcPct val="90000"/>
              </a:lnSpc>
              <a:spcBef>
                <a:spcPts val="700"/>
              </a:spcBef>
              <a:defRPr sz="3200">
                <a:latin typeface="Trebuchet MS"/>
                <a:ea typeface="Trebuchet MS"/>
                <a:cs typeface="Trebuchet MS"/>
                <a:sym typeface="Trebuchet MS"/>
              </a:defRPr>
            </a:pPr>
            <a:r>
              <a:t>Republish content via blog</a:t>
            </a:r>
          </a:p>
          <a:p>
            <a:pPr marL="257175" indent="-257175" defTabSz="914400">
              <a:lnSpc>
                <a:spcPct val="90000"/>
              </a:lnSpc>
              <a:spcBef>
                <a:spcPts val="700"/>
              </a:spcBef>
              <a:buSzPct val="100000"/>
              <a:buChar char="•"/>
              <a:defRPr sz="3200">
                <a:latin typeface="Trebuchet MS"/>
                <a:ea typeface="Trebuchet MS"/>
                <a:cs typeface="Trebuchet MS"/>
                <a:sym typeface="Trebuchet MS"/>
              </a:defRPr>
            </a:pPr>
            <a:r>
              <a:t>Pedagogy</a:t>
            </a:r>
          </a:p>
          <a:p>
            <a:pPr marL="257175" indent="-257175" defTabSz="914400">
              <a:lnSpc>
                <a:spcPct val="90000"/>
              </a:lnSpc>
              <a:spcBef>
                <a:spcPts val="700"/>
              </a:spcBef>
              <a:buSzPct val="100000"/>
              <a:buChar char="•"/>
              <a:defRPr sz="3200">
                <a:latin typeface="Trebuchet MS"/>
                <a:ea typeface="Trebuchet MS"/>
                <a:cs typeface="Trebuchet MS"/>
                <a:sym typeface="Trebuchet MS"/>
              </a:defRPr>
            </a:pPr>
            <a:r>
              <a:t>Social feedback</a:t>
            </a:r>
          </a:p>
          <a:p>
            <a:pPr marL="257175" indent="-257175" defTabSz="914400">
              <a:lnSpc>
                <a:spcPct val="90000"/>
              </a:lnSpc>
              <a:spcBef>
                <a:spcPts val="700"/>
              </a:spcBef>
              <a:buSzPct val="100000"/>
              <a:buChar char="•"/>
              <a:defRPr sz="3200">
                <a:latin typeface="Trebuchet MS"/>
                <a:ea typeface="Trebuchet MS"/>
                <a:cs typeface="Trebuchet MS"/>
                <a:sym typeface="Trebuchet MS"/>
              </a:defRPr>
            </a:pPr>
            <a:r>
              <a:t>Publicity</a:t>
            </a:r>
          </a:p>
        </p:txBody>
      </p:sp>
      <p:grpSp>
        <p:nvGrpSpPr>
          <p:cNvPr id="166" name="Group 166"/>
          <p:cNvGrpSpPr/>
          <p:nvPr/>
        </p:nvGrpSpPr>
        <p:grpSpPr>
          <a:xfrm>
            <a:off x="0" y="3962400"/>
            <a:ext cx="2514600" cy="2895466"/>
            <a:chOff x="0" y="0"/>
            <a:chExt cx="2514599" cy="2895465"/>
          </a:xfrm>
        </p:grpSpPr>
        <p:sp>
          <p:nvSpPr>
            <p:cNvPr id="164" name="Shape 164"/>
            <p:cNvSpPr/>
            <p:nvPr/>
          </p:nvSpPr>
          <p:spPr>
            <a:xfrm>
              <a:off x="0" y="0"/>
              <a:ext cx="2514600" cy="2895466"/>
            </a:xfrm>
            <a:prstGeom prst="rect">
              <a:avLst/>
            </a:prstGeom>
            <a:solidFill>
              <a:srgbClr val="DABC49"/>
            </a:solidFill>
            <a:ln w="12700" cap="flat">
              <a:noFill/>
              <a:miter lim="40000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a:p>
          </p:txBody>
        </p:sp>
        <p:sp>
          <p:nvSpPr>
            <p:cNvPr id="165" name="Shape 165"/>
            <p:cNvSpPr/>
            <p:nvPr/>
          </p:nvSpPr>
          <p:spPr>
            <a:xfrm>
              <a:off x="0" y="0"/>
              <a:ext cx="2514600" cy="22123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marL="300037" indent="-300037">
                <a:spcBef>
                  <a:spcPts val="600"/>
                </a:spcBef>
                <a:buClr>
                  <a:srgbClr val="1F497D"/>
                </a:buClr>
                <a:buSzPct val="100000"/>
                <a:buFont typeface="Garamond"/>
                <a:buChar char="•"/>
                <a:defRPr sz="2800">
                  <a:solidFill>
                    <a:srgbClr val="1F497D"/>
                  </a:solidFill>
                  <a:latin typeface="Garamond"/>
                  <a:ea typeface="Garamond"/>
                  <a:cs typeface="Garamond"/>
                  <a:sym typeface="Garamond"/>
                </a:defRPr>
              </a:pPr>
              <a:r>
                <a:t>Pepys Diary</a:t>
              </a:r>
              <a:endParaRPr sz="3200"/>
            </a:p>
            <a:p>
              <a:pPr marL="300037" indent="-300037">
                <a:spcBef>
                  <a:spcPts val="600"/>
                </a:spcBef>
                <a:buClr>
                  <a:srgbClr val="1F497D"/>
                </a:buClr>
                <a:buSzPct val="100000"/>
                <a:buFont typeface="Garamond"/>
                <a:buChar char="•"/>
                <a:defRPr sz="2800">
                  <a:solidFill>
                    <a:srgbClr val="1F497D"/>
                  </a:solidFill>
                  <a:latin typeface="Garamond"/>
                  <a:ea typeface="Garamond"/>
                  <a:cs typeface="Garamond"/>
                  <a:sym typeface="Garamond"/>
                </a:defRPr>
              </a:pPr>
              <a:r>
                <a:t>Dracula Blogged</a:t>
              </a:r>
              <a:endParaRPr sz="3200"/>
            </a:p>
            <a:p>
              <a:pPr marL="300037" indent="-300037">
                <a:spcBef>
                  <a:spcPts val="600"/>
                </a:spcBef>
                <a:buClr>
                  <a:srgbClr val="1F497D"/>
                </a:buClr>
                <a:buSzPct val="100000"/>
                <a:buFont typeface="Garamond"/>
                <a:buChar char="•"/>
                <a:defRPr sz="2800">
                  <a:solidFill>
                    <a:srgbClr val="1F497D"/>
                  </a:solidFill>
                  <a:latin typeface="Garamond"/>
                  <a:ea typeface="Garamond"/>
                  <a:cs typeface="Garamond"/>
                  <a:sym typeface="Garamond"/>
                </a:defRPr>
              </a:pPr>
              <a:r>
                <a:t>Ulysses and da Vinci per day</a:t>
              </a:r>
            </a:p>
          </p:txBody>
        </p:sp>
      </p:grpSp>
      <p:sp>
        <p:nvSpPr>
          <p:cNvPr id="167" name="Shape 167"/>
          <p:cNvSpPr/>
          <p:nvPr/>
        </p:nvSpPr>
        <p:spPr>
          <a:xfrm>
            <a:off x="3048000" y="6416675"/>
            <a:ext cx="6629400" cy="3708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u="sng">
                <a:solidFill>
                  <a:srgbClr val="0000FF"/>
                </a:solidFill>
              </a:defRPr>
            </a:pPr>
            <a:r>
              <a:rPr>
                <a:uFill>
                  <a:solidFill>
                    <a:srgbClr val="0000FF"/>
                  </a:solidFill>
                </a:uFill>
                <a:hlinkClick r:id="rId2"/>
              </a:rPr>
              <a:t>http://opinionator.blogs.nytimes.com/category/disunion/</a:t>
            </a:r>
            <a:r>
              <a:rPr u="none">
                <a:solidFill>
                  <a:srgbClr val="000000"/>
                </a:solidFill>
              </a:rPr>
              <a:t> </a:t>
            </a:r>
          </a:p>
        </p:txBody>
      </p:sp>
      <p:pic>
        <p:nvPicPr>
          <p:cNvPr id="168" name="image31.jpeg" descr="image31.jpg"/>
          <p:cNvPicPr>
            <a:picLocks noChangeAspect="1"/>
          </p:cNvPicPr>
          <p:nvPr/>
        </p:nvPicPr>
        <p:blipFill>
          <a:blip r:embed="rId3"/>
          <a:stretch>
            <a:fillRect/>
          </a:stretch>
        </p:blipFill>
        <p:spPr>
          <a:xfrm>
            <a:off x="2693987" y="838200"/>
            <a:ext cx="6450013" cy="4876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But wait, what's storytelling?</a:t>
            </a:r>
          </a:p>
        </p:txBody>
      </p:sp>
      <p:pic>
        <p:nvPicPr>
          <p:cNvPr id="41" name="storyteller_Ripton.jpeg" descr="storyteller_Ripton"/>
          <p:cNvPicPr>
            <a:picLocks noChangeAspect="1"/>
          </p:cNvPicPr>
          <p:nvPr/>
        </p:nvPicPr>
        <p:blipFill>
          <a:blip r:embed="rId2"/>
          <a:stretch>
            <a:fillRect/>
          </a:stretch>
        </p:blipFill>
        <p:spPr>
          <a:xfrm>
            <a:off x="1295400" y="1193800"/>
            <a:ext cx="6629400" cy="5664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171" name="image32.jpeg" descr="image32.jpg"/>
          <p:cNvPicPr>
            <a:picLocks noChangeAspect="1"/>
          </p:cNvPicPr>
          <p:nvPr/>
        </p:nvPicPr>
        <p:blipFill>
          <a:blip r:embed="rId2"/>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174" name="image33.jpeg" descr="image33.jpg"/>
          <p:cNvPicPr>
            <a:picLocks noChangeAspect="1"/>
          </p:cNvPicPr>
          <p:nvPr/>
        </p:nvPicPr>
        <p:blipFill>
          <a:blip r:embed="rId2"/>
          <a:stretch>
            <a:fillRect/>
          </a:stretch>
        </p:blipFill>
        <p:spPr>
          <a:xfrm>
            <a:off x="-31750" y="0"/>
            <a:ext cx="9174163" cy="68818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177" name="image34.png" descr="image34.png"/>
          <p:cNvPicPr>
            <a:picLocks noChangeAspect="1"/>
          </p:cNvPicPr>
          <p:nvPr/>
        </p:nvPicPr>
        <p:blipFill>
          <a:blip r:embed="rId2"/>
          <a:stretch>
            <a:fillRect/>
          </a:stretch>
        </p:blipFill>
        <p:spPr>
          <a:xfrm>
            <a:off x="914400" y="17462"/>
            <a:ext cx="7389813" cy="68611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ctrTitle" idx="4294967295"/>
          </p:nvPr>
        </p:nvSpPr>
        <p:spPr>
          <a:xfrm>
            <a:off x="457200" y="-152401"/>
            <a:ext cx="8229600" cy="1143002"/>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Bookblogging</a:t>
            </a:r>
          </a:p>
        </p:txBody>
      </p:sp>
      <p:sp>
        <p:nvSpPr>
          <p:cNvPr id="180" name="Shape 180"/>
          <p:cNvSpPr>
            <a:spLocks noGrp="1"/>
          </p:cNvSpPr>
          <p:nvPr>
            <p:ph type="subTitle" sz="half" idx="4294967295"/>
          </p:nvPr>
        </p:nvSpPr>
        <p:spPr>
          <a:xfrm>
            <a:off x="0" y="1219200"/>
            <a:ext cx="3048000" cy="4525963"/>
          </a:xfrm>
          <a:prstGeom prst="rect">
            <a:avLst/>
          </a:prstGeom>
        </p:spPr>
        <p:txBody>
          <a:bodyPr>
            <a:normAutofit/>
          </a:bodyPr>
          <a:lstStyle/>
          <a:p>
            <a:pPr marL="246062" indent="-246062" defTabSz="876300">
              <a:lnSpc>
                <a:spcPct val="90000"/>
              </a:lnSpc>
              <a:spcBef>
                <a:spcPts val="800"/>
              </a:spcBef>
              <a:defRPr sz="3400">
                <a:latin typeface="Trebuchet MS"/>
                <a:ea typeface="Trebuchet MS"/>
                <a:cs typeface="Trebuchet MS"/>
                <a:sym typeface="Trebuchet MS"/>
              </a:defRPr>
            </a:pPr>
            <a:r>
              <a:t>Extended networks</a:t>
            </a:r>
          </a:p>
          <a:p>
            <a:pPr marL="246062" indent="-246062" defTabSz="876300">
              <a:lnSpc>
                <a:spcPct val="90000"/>
              </a:lnSpc>
              <a:spcBef>
                <a:spcPts val="800"/>
              </a:spcBef>
              <a:buSzPct val="100000"/>
              <a:buChar char="•"/>
              <a:defRPr sz="3400">
                <a:latin typeface="Trebuchet MS"/>
                <a:ea typeface="Trebuchet MS"/>
                <a:cs typeface="Trebuchet MS"/>
                <a:sym typeface="Trebuchet MS"/>
              </a:defRPr>
            </a:pPr>
            <a:r>
              <a:t>Support wikis (example: Pynchon)</a:t>
            </a:r>
          </a:p>
          <a:p>
            <a:pPr marL="246062" indent="-246062" defTabSz="876300">
              <a:lnSpc>
                <a:spcPct val="90000"/>
              </a:lnSpc>
              <a:spcBef>
                <a:spcPts val="800"/>
              </a:spcBef>
              <a:buSzPct val="100000"/>
              <a:buChar char="•"/>
              <a:defRPr sz="3400">
                <a:latin typeface="Trebuchet MS"/>
                <a:ea typeface="Trebuchet MS"/>
                <a:cs typeface="Trebuchet MS"/>
                <a:sym typeface="Trebuchet MS"/>
              </a:defRPr>
            </a:pPr>
            <a:r>
              <a:t>William Gibson lost his </a:t>
            </a:r>
            <a:r>
              <a:rPr i="1">
                <a:latin typeface="Calibri"/>
                <a:ea typeface="Calibri"/>
                <a:cs typeface="Calibri"/>
                <a:sym typeface="Calibri"/>
              </a:rPr>
              <a:t>Node</a:t>
            </a:r>
          </a:p>
        </p:txBody>
      </p:sp>
      <p:pic>
        <p:nvPicPr>
          <p:cNvPr id="181" name="Nodemagazine.jpeg" descr="Nodemagazine"/>
          <p:cNvPicPr>
            <a:picLocks noChangeAspect="1"/>
          </p:cNvPicPr>
          <p:nvPr/>
        </p:nvPicPr>
        <p:blipFill>
          <a:blip r:embed="rId2"/>
          <a:stretch>
            <a:fillRect/>
          </a:stretch>
        </p:blipFill>
        <p:spPr>
          <a:xfrm>
            <a:off x="3124200" y="950912"/>
            <a:ext cx="6019800" cy="59070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184" name="image39.jpeg" descr="image39.jpg"/>
          <p:cNvPicPr>
            <a:picLocks noChangeAspect="1"/>
          </p:cNvPicPr>
          <p:nvPr/>
        </p:nvPicPr>
        <p:blipFill>
          <a:blip r:embed="rId2"/>
          <a:stretch>
            <a:fillRect/>
          </a:stretch>
        </p:blipFill>
        <p:spPr>
          <a:xfrm>
            <a:off x="33337" y="1371600"/>
            <a:ext cx="9077326" cy="40957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The six word exercise</a:t>
            </a:r>
          </a:p>
        </p:txBody>
      </p:sp>
      <p:sp>
        <p:nvSpPr>
          <p:cNvPr id="187" name="Shape 187"/>
          <p:cNvSpPr/>
          <p:nvPr/>
        </p:nvSpPr>
        <p:spPr>
          <a:xfrm>
            <a:off x="457200" y="2162175"/>
            <a:ext cx="8107344" cy="707882"/>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200"/>
            </a:lvl1pPr>
          </a:lstStyle>
          <a:p>
            <a:r>
              <a:rPr sz="4000" dirty="0"/>
              <a:t> For sale: baby shoes, never used.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The six word exercise</a:t>
            </a:r>
          </a:p>
        </p:txBody>
      </p:sp>
      <p:sp>
        <p:nvSpPr>
          <p:cNvPr id="190" name="Shape 190"/>
          <p:cNvSpPr/>
          <p:nvPr/>
        </p:nvSpPr>
        <p:spPr>
          <a:xfrm>
            <a:off x="287337" y="1600200"/>
            <a:ext cx="8382001" cy="44012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4000"/>
            </a:pPr>
            <a:r>
              <a:rPr lang="en-US" dirty="0"/>
              <a:t>P</a:t>
            </a:r>
            <a:r>
              <a:rPr dirty="0"/>
              <a:t>arodied on Twitter:</a:t>
            </a:r>
          </a:p>
          <a:p>
            <a:pPr>
              <a:defRPr sz="4000"/>
            </a:pPr>
            <a:r>
              <a:rPr dirty="0"/>
              <a:t> </a:t>
            </a:r>
          </a:p>
          <a:p>
            <a:pPr>
              <a:defRPr sz="4000"/>
            </a:pPr>
            <a:r>
              <a:rPr lang="en-US" dirty="0"/>
              <a:t>"</a:t>
            </a:r>
            <a:r>
              <a:rPr dirty="0"/>
              <a:t>For sale. Baby shoes. Never worn. </a:t>
            </a:r>
            <a:r>
              <a:rPr dirty="0" err="1"/>
              <a:t>Ya</a:t>
            </a:r>
            <a:r>
              <a:rPr dirty="0"/>
              <a:t> my wife said its irresponsible to spend</a:t>
            </a:r>
          </a:p>
          <a:p>
            <a:pPr>
              <a:defRPr sz="4000"/>
            </a:pPr>
            <a:r>
              <a:rPr dirty="0"/>
              <a:t>$160 on baby sized </a:t>
            </a:r>
            <a:r>
              <a:rPr dirty="0" err="1"/>
              <a:t>Jordans</a:t>
            </a:r>
            <a:r>
              <a:rPr dirty="0"/>
              <a:t>. Just to clarify my baby is not dead)</a:t>
            </a:r>
            <a:r>
              <a:rPr lang="en-US" dirty="0"/>
              <a:t>"</a:t>
            </a:r>
            <a:r>
              <a:rPr dirty="0"/>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The six word exercise</a:t>
            </a:r>
          </a:p>
        </p:txBody>
      </p:sp>
      <p:sp>
        <p:nvSpPr>
          <p:cNvPr id="193" name="Shape 193"/>
          <p:cNvSpPr/>
          <p:nvPr/>
        </p:nvSpPr>
        <p:spPr>
          <a:xfrm>
            <a:off x="287337" y="1600200"/>
            <a:ext cx="8382001" cy="44012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4000"/>
            </a:pPr>
            <a:r>
              <a:rPr dirty="0"/>
              <a:t>From the Six Word Stories site:</a:t>
            </a:r>
          </a:p>
          <a:p>
            <a:pPr>
              <a:defRPr sz="4000"/>
            </a:pPr>
            <a:endParaRPr dirty="0"/>
          </a:p>
          <a:p>
            <a:pPr>
              <a:defRPr sz="4000"/>
            </a:pPr>
            <a:r>
              <a:rPr dirty="0"/>
              <a:t> </a:t>
            </a:r>
            <a:r>
              <a:rPr lang="en-US" dirty="0"/>
              <a:t>"</a:t>
            </a:r>
            <a:r>
              <a:rPr dirty="0"/>
              <a:t>Optimist drowned in half full bathtub.</a:t>
            </a:r>
            <a:r>
              <a:rPr lang="en-US" dirty="0"/>
              <a:t>"</a:t>
            </a:r>
            <a:endParaRPr dirty="0"/>
          </a:p>
          <a:p>
            <a:pPr>
              <a:defRPr sz="4000"/>
            </a:pPr>
            <a:endParaRPr dirty="0"/>
          </a:p>
          <a:p>
            <a:pPr>
              <a:defRPr sz="4000"/>
            </a:pPr>
            <a:r>
              <a:rPr lang="en-US" dirty="0"/>
              <a:t>"</a:t>
            </a:r>
            <a:r>
              <a:rPr dirty="0"/>
              <a:t>Cunning terrorist only uses red wires.</a:t>
            </a:r>
            <a:r>
              <a:rPr lang="en-US" dirty="0"/>
              <a:t>"</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The four word version</a:t>
            </a:r>
          </a:p>
        </p:txBody>
      </p:sp>
      <p:sp>
        <p:nvSpPr>
          <p:cNvPr id="196" name="Shape 196"/>
          <p:cNvSpPr/>
          <p:nvPr/>
        </p:nvSpPr>
        <p:spPr>
          <a:xfrm>
            <a:off x="304800" y="1828800"/>
            <a:ext cx="10210800" cy="34569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4400"/>
            </a:pPr>
            <a:r>
              <a:t>From a Twitter call for four-word dystopias:</a:t>
            </a:r>
          </a:p>
          <a:p>
            <a:pPr>
              <a:defRPr sz="4400"/>
            </a:pPr>
            <a:r>
              <a:t> “@Dystocalypse </a:t>
            </a:r>
          </a:p>
          <a:p>
            <a:pPr>
              <a:defRPr sz="4400"/>
            </a:pPr>
            <a:r>
              <a:t>Baby shoes. Bloodstained. Approaching.”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36.jpeg" descr="image36.jpg"/>
          <p:cNvPicPr>
            <a:picLocks noChangeAspect="1"/>
          </p:cNvPicPr>
          <p:nvPr/>
        </p:nvPicPr>
        <p:blipFill>
          <a:blip r:embed="rId2"/>
          <a:stretch>
            <a:fillRect/>
          </a:stretch>
        </p:blipFill>
        <p:spPr>
          <a:xfrm>
            <a:off x="1401762" y="0"/>
            <a:ext cx="6338888"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a:spLocks noGrp="1"/>
          </p:cNvSpPr>
          <p:nvPr>
            <p:ph type="title" idx="4294967295"/>
          </p:nvPr>
        </p:nvSpPr>
        <p:spPr>
          <a:xfrm>
            <a:off x="457200" y="0"/>
            <a:ext cx="3352800" cy="1371600"/>
          </a:xfrm>
          <a:prstGeom prst="rect">
            <a:avLst/>
          </a:prstGeom>
        </p:spPr>
        <p:txBody>
          <a:bodyPr>
            <a:normAutofit/>
          </a:bodyPr>
          <a:lstStyle>
            <a:lvl1pPr algn="ctr" defTabSz="914400">
              <a:defRPr sz="4000">
                <a:latin typeface="Trebuchet MS"/>
                <a:ea typeface="Trebuchet MS"/>
                <a:cs typeface="Trebuchet MS"/>
                <a:sym typeface="Trebuchet MS"/>
              </a:defRPr>
            </a:lvl1pPr>
          </a:lstStyle>
          <a:p>
            <a:r>
              <a:t>The Freytag:</a:t>
            </a:r>
          </a:p>
        </p:txBody>
      </p:sp>
      <p:pic>
        <p:nvPicPr>
          <p:cNvPr id="44" name="Freytags_pyramid.jpeg" descr="Freytags_pyramid"/>
          <p:cNvPicPr>
            <a:picLocks noChangeAspect="1"/>
          </p:cNvPicPr>
          <p:nvPr/>
        </p:nvPicPr>
        <p:blipFill>
          <a:blip r:embed="rId2"/>
          <a:stretch>
            <a:fillRect/>
          </a:stretch>
        </p:blipFill>
        <p:spPr>
          <a:xfrm>
            <a:off x="0" y="1219200"/>
            <a:ext cx="9051925" cy="4953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Twitter_manyvoices.jpeg" descr="Twitter_manyvoices"/>
          <p:cNvPicPr>
            <a:picLocks noChangeAspect="1"/>
          </p:cNvPicPr>
          <p:nvPr/>
        </p:nvPicPr>
        <p:blipFill>
          <a:blip r:embed="rId2"/>
          <a:stretch>
            <a:fillRect/>
          </a:stretch>
        </p:blipFill>
        <p:spPr>
          <a:xfrm>
            <a:off x="457200" y="1587"/>
            <a:ext cx="8305800" cy="685482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203" name="image40.jpeg" descr="image40.jpg"/>
          <p:cNvPicPr>
            <a:picLocks noChangeAspect="1"/>
          </p:cNvPicPr>
          <p:nvPr/>
        </p:nvPicPr>
        <p:blipFill>
          <a:blip r:embed="rId2"/>
          <a:stretch>
            <a:fillRect/>
          </a:stretch>
        </p:blipFill>
        <p:spPr>
          <a:xfrm>
            <a:off x="1219200" y="0"/>
            <a:ext cx="6553200" cy="67484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p:cNvSpPr>
          <p:nvPr>
            <p:ph type="ctrTitle" idx="4294967295"/>
          </p:nvPr>
        </p:nvSpPr>
        <p:spPr>
          <a:xfrm>
            <a:off x="4419600" y="2743200"/>
            <a:ext cx="5181600" cy="1143001"/>
          </a:xfrm>
          <a:prstGeom prst="rect">
            <a:avLst/>
          </a:prstGeom>
        </p:spPr>
        <p:txBody>
          <a:bodyPr>
            <a:normAutofit/>
          </a:bodyPr>
          <a:lstStyle>
            <a:lvl1pPr algn="ctr" defTabSz="914400">
              <a:defRPr sz="4400" i="1" u="sng">
                <a:solidFill>
                  <a:srgbClr val="0000FF"/>
                </a:solidFill>
                <a:uFill>
                  <a:solidFill>
                    <a:srgbClr val="0000FF"/>
                  </a:solidFill>
                </a:uFill>
                <a:latin typeface="Trebuchet MS"/>
                <a:ea typeface="Trebuchet MS"/>
                <a:cs typeface="Trebuchet MS"/>
                <a:sym typeface="Trebuchet MS"/>
                <a:hlinkClick r:id="rId2"/>
              </a:defRPr>
            </a:lvl1pPr>
          </a:lstStyle>
          <a:p>
            <a:pPr>
              <a:defRPr u="none">
                <a:solidFill>
                  <a:srgbClr val="000000"/>
                </a:solidFill>
                <a:uFillTx/>
              </a:defRPr>
            </a:pPr>
            <a:r>
              <a:rPr u="sng">
                <a:solidFill>
                  <a:srgbClr val="0000FF"/>
                </a:solidFill>
                <a:uFill>
                  <a:solidFill>
                    <a:srgbClr val="0000FF"/>
                  </a:solidFill>
                </a:uFill>
                <a:hlinkClick r:id="rId2"/>
              </a:rPr>
              <a:t>#A4T</a:t>
            </a:r>
          </a:p>
        </p:txBody>
      </p:sp>
      <p:pic>
        <p:nvPicPr>
          <p:cNvPr id="208" name="image25.jpeg" descr="image25.jpg"/>
          <p:cNvPicPr>
            <a:picLocks noChangeAspect="1"/>
          </p:cNvPicPr>
          <p:nvPr/>
        </p:nvPicPr>
        <p:blipFill>
          <a:blip r:embed="rId3"/>
          <a:stretch>
            <a:fillRect/>
          </a:stretch>
        </p:blipFill>
        <p:spPr>
          <a:xfrm>
            <a:off x="762000" y="-19050"/>
            <a:ext cx="5181600" cy="69072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211" name="image41.jpeg" descr="image41.jpg"/>
          <p:cNvPicPr>
            <a:picLocks noChangeAspect="1"/>
          </p:cNvPicPr>
          <p:nvPr/>
        </p:nvPicPr>
        <p:blipFill>
          <a:blip r:embed="rId2"/>
          <a:stretch>
            <a:fillRect/>
          </a:stretch>
        </p:blipFill>
        <p:spPr>
          <a:xfrm>
            <a:off x="41275" y="107950"/>
            <a:ext cx="9102725" cy="668972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214" name="image42.jpeg" descr="image42.jpg"/>
          <p:cNvPicPr>
            <a:picLocks noChangeAspect="1"/>
          </p:cNvPicPr>
          <p:nvPr/>
        </p:nvPicPr>
        <p:blipFill>
          <a:blip r:embed="rId2"/>
          <a:stretch>
            <a:fillRect/>
          </a:stretch>
        </p:blipFill>
        <p:spPr>
          <a:xfrm>
            <a:off x="0" y="0"/>
            <a:ext cx="8977313" cy="5791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217" name="HamletFacebook-790245copy.jpeg" descr="http://i300.photobucket.com/albums/nn17/Phantom--Crazy/HamletFacebook-790245copy.jpg"/>
          <p:cNvPicPr>
            <a:picLocks noChangeAspect="1"/>
          </p:cNvPicPr>
          <p:nvPr/>
        </p:nvPicPr>
        <p:blipFill>
          <a:blip r:embed="rId2"/>
          <a:stretch>
            <a:fillRect/>
          </a:stretch>
        </p:blipFill>
        <p:spPr>
          <a:xfrm>
            <a:off x="457200" y="-1571625"/>
            <a:ext cx="8458200" cy="199180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221" name="image44.jpeg" descr="image44.jpg"/>
          <p:cNvPicPr>
            <a:picLocks noChangeAspect="1"/>
          </p:cNvPicPr>
          <p:nvPr/>
        </p:nvPicPr>
        <p:blipFill>
          <a:blip r:embed="rId2"/>
          <a:stretch>
            <a:fillRect/>
          </a:stretch>
        </p:blipFill>
        <p:spPr>
          <a:xfrm>
            <a:off x="0" y="0"/>
            <a:ext cx="10529888" cy="1180499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ctrTitle" idx="4294967295"/>
          </p:nvPr>
        </p:nvSpPr>
        <p:spPr>
          <a:xfrm>
            <a:off x="457200" y="274637"/>
            <a:ext cx="8229600" cy="1143001"/>
          </a:xfrm>
          <a:prstGeom prst="rect">
            <a:avLst/>
          </a:prstGeom>
        </p:spPr>
        <p:txBody>
          <a:bodyPr>
            <a:normAutofit fontScale="90000"/>
          </a:bodyPr>
          <a:lstStyle>
            <a:lvl1pPr algn="ctr" defTabSz="812800">
              <a:defRPr sz="7000">
                <a:latin typeface="Trebuchet MS"/>
                <a:ea typeface="Trebuchet MS"/>
                <a:cs typeface="Trebuchet MS"/>
                <a:sym typeface="Trebuchet MS"/>
              </a:defRPr>
            </a:lvl1pPr>
          </a:lstStyle>
          <a:p>
            <a:r>
              <a:t>All over the Web</a:t>
            </a:r>
          </a:p>
        </p:txBody>
      </p:sp>
      <p:sp>
        <p:nvSpPr>
          <p:cNvPr id="224" name="Shape 224"/>
          <p:cNvSpPr>
            <a:spLocks noGrp="1"/>
          </p:cNvSpPr>
          <p:nvPr>
            <p:ph type="subTitle" idx="4294967295"/>
          </p:nvPr>
        </p:nvSpPr>
        <p:spPr>
          <a:xfrm>
            <a:off x="304800" y="1587500"/>
            <a:ext cx="8534400" cy="4525963"/>
          </a:xfrm>
          <a:prstGeom prst="rect">
            <a:avLst/>
          </a:prstGeom>
        </p:spPr>
        <p:txBody>
          <a:bodyPr>
            <a:normAutofit/>
          </a:bodyPr>
          <a:lstStyle/>
          <a:p>
            <a:pPr marL="414337" indent="-414337" defTabSz="885825">
              <a:spcBef>
                <a:spcPts val="900"/>
              </a:spcBef>
              <a:buSzPct val="100000"/>
              <a:buChar char="•"/>
              <a:defRPr sz="3800">
                <a:latin typeface="Trebuchet MS"/>
                <a:ea typeface="Trebuchet MS"/>
                <a:cs typeface="Trebuchet MS"/>
                <a:sym typeface="Trebuchet MS"/>
              </a:defRPr>
            </a:pPr>
            <a:r>
              <a:rPr u="sng">
                <a:solidFill>
                  <a:srgbClr val="0000FF"/>
                </a:solidFill>
                <a:uFill>
                  <a:solidFill>
                    <a:srgbClr val="0000FF"/>
                  </a:solidFill>
                </a:uFill>
                <a:hlinkClick r:id="rId2"/>
              </a:rPr>
              <a:t>http://www.pepysdiary.com/</a:t>
            </a:r>
            <a:r>
              <a:t> </a:t>
            </a:r>
          </a:p>
          <a:p>
            <a:pPr marL="414337" indent="-414337" defTabSz="885825">
              <a:spcBef>
                <a:spcPts val="900"/>
              </a:spcBef>
              <a:buSzPct val="100000"/>
              <a:buChar char="•"/>
              <a:defRPr sz="3800">
                <a:latin typeface="Trebuchet MS"/>
                <a:ea typeface="Trebuchet MS"/>
                <a:cs typeface="Trebuchet MS"/>
                <a:sym typeface="Trebuchet MS"/>
              </a:defRPr>
            </a:pPr>
            <a:r>
              <a:rPr u="sng">
                <a:solidFill>
                  <a:srgbClr val="0000FF"/>
                </a:solidFill>
                <a:uFill>
                  <a:solidFill>
                    <a:srgbClr val="0000FF"/>
                  </a:solidFill>
                </a:uFill>
                <a:hlinkClick r:id="rId3"/>
              </a:rPr>
              <a:t>http://smalltownnoir.com/</a:t>
            </a:r>
            <a:r>
              <a:t> </a:t>
            </a:r>
          </a:p>
          <a:p>
            <a:pPr marL="414337" indent="-414337" defTabSz="885825">
              <a:spcBef>
                <a:spcPts val="900"/>
              </a:spcBef>
              <a:buSzPct val="100000"/>
              <a:buChar char="•"/>
              <a:defRPr sz="3800">
                <a:latin typeface="Trebuchet MS"/>
                <a:ea typeface="Trebuchet MS"/>
                <a:cs typeface="Trebuchet MS"/>
                <a:sym typeface="Trebuchet MS"/>
              </a:defRPr>
            </a:pPr>
            <a:r>
              <a:rPr u="sng">
                <a:solidFill>
                  <a:srgbClr val="0000FF"/>
                </a:solidFill>
                <a:uFill>
                  <a:solidFill>
                    <a:srgbClr val="0000FF"/>
                  </a:solidFill>
                </a:uFill>
                <a:hlinkClick r:id="rId4"/>
              </a:rPr>
              <a:t>http://newdigitalstorytelling.net/2011/05/15/storytelling-by-twitter-three-line-novels/</a:t>
            </a:r>
            <a:r>
              <a:t> </a:t>
            </a:r>
          </a:p>
          <a:p>
            <a:pPr marL="414337" indent="-414337" defTabSz="885825">
              <a:spcBef>
                <a:spcPts val="900"/>
              </a:spcBef>
              <a:buSzPct val="100000"/>
              <a:buChar char="•"/>
              <a:defRPr sz="3800">
                <a:latin typeface="Trebuchet MS"/>
                <a:ea typeface="Trebuchet MS"/>
                <a:cs typeface="Trebuchet MS"/>
                <a:sym typeface="Trebuchet MS"/>
              </a:defRPr>
            </a:pPr>
            <a:r>
              <a:rPr u="sng">
                <a:solidFill>
                  <a:srgbClr val="0000FF"/>
                </a:solidFill>
                <a:uFill>
                  <a:solidFill>
                    <a:srgbClr val="0000FF"/>
                  </a:solidFill>
                </a:uFill>
                <a:hlinkClick r:id="rId5"/>
              </a:rPr>
              <a:t>http://www.facebook.com/zytomirski</a:t>
            </a:r>
            <a: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ctrTitle" idx="4294967295"/>
          </p:nvPr>
        </p:nvSpPr>
        <p:spPr>
          <a:xfrm>
            <a:off x="457200" y="-1"/>
            <a:ext cx="8229600" cy="1143002"/>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Wikistorytelling</a:t>
            </a:r>
          </a:p>
        </p:txBody>
      </p:sp>
      <p:pic>
        <p:nvPicPr>
          <p:cNvPr id="227" name="MillionPenguins_1.jpeg" descr="MillionPenguins_1"/>
          <p:cNvPicPr>
            <a:picLocks noChangeAspect="1"/>
          </p:cNvPicPr>
          <p:nvPr/>
        </p:nvPicPr>
        <p:blipFill>
          <a:blip r:embed="rId2"/>
          <a:stretch>
            <a:fillRect/>
          </a:stretch>
        </p:blipFill>
        <p:spPr>
          <a:xfrm>
            <a:off x="188912" y="990600"/>
            <a:ext cx="8689976" cy="5281613"/>
          </a:xfrm>
          <a:prstGeom prst="rect">
            <a:avLst/>
          </a:prstGeom>
          <a:ln w="12700">
            <a:miter lim="400000"/>
          </a:ln>
        </p:spPr>
      </p:pic>
      <p:sp>
        <p:nvSpPr>
          <p:cNvPr id="228" name="Shape 228"/>
          <p:cNvSpPr/>
          <p:nvPr/>
        </p:nvSpPr>
        <p:spPr>
          <a:xfrm>
            <a:off x="1295400" y="6248400"/>
            <a:ext cx="5929313" cy="3581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400"/>
              </a:spcBef>
              <a:defRPr>
                <a:solidFill>
                  <a:srgbClr val="1F497D"/>
                </a:solidFill>
                <a:latin typeface="Garamond"/>
                <a:ea typeface="Garamond"/>
                <a:cs typeface="Garamond"/>
                <a:sym typeface="Garamond"/>
              </a:defRPr>
            </a:pPr>
            <a:r>
              <a:t>(</a:t>
            </a:r>
            <a:r>
              <a:rPr u="sng">
                <a:solidFill>
                  <a:srgbClr val="0000FF"/>
                </a:solidFill>
                <a:uFill>
                  <a:solidFill>
                    <a:srgbClr val="0000FF"/>
                  </a:solidFill>
                </a:uFill>
                <a:hlinkClick r:id="rId3"/>
              </a:rPr>
              <a:t>http://www.amillionpenguins.com/wiki/index.php/Main_Page</a:t>
            </a:r>
            <a: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p:nvPr/>
        </p:nvSpPr>
        <p:spPr>
          <a:xfrm>
            <a:off x="228600" y="0"/>
            <a:ext cx="8610600" cy="63652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4400">
                <a:solidFill>
                  <a:srgbClr val="1F497D"/>
                </a:solidFill>
                <a:latin typeface="Times New Roman"/>
                <a:ea typeface="Times New Roman"/>
                <a:cs typeface="Times New Roman"/>
                <a:sym typeface="Times New Roman"/>
              </a:defRPr>
            </a:pPr>
            <a:r>
              <a:t>Can a collective create a believable fictional voice? How does a plot find any sort of coherent trajectory when different people have a different idea about how a story should end – or even begin? And, perhaps most importantly, can writers really leave their egos at the door?</a:t>
            </a:r>
            <a:endParaRPr sz="3200"/>
          </a:p>
          <a:p>
            <a:pPr algn="r">
              <a:defRPr sz="3200"/>
            </a:pPr>
            <a:br/>
            <a:r>
              <a:rPr sz="2400">
                <a:solidFill>
                  <a:srgbClr val="1F497D"/>
                </a:solidFill>
                <a:latin typeface="Times New Roman"/>
                <a:ea typeface="Times New Roman"/>
                <a:cs typeface="Times New Roman"/>
                <a:sym typeface="Times New Roman"/>
              </a:rPr>
              <a:t>“About”,</a:t>
            </a:r>
          </a:p>
          <a:p>
            <a:pPr algn="r">
              <a:defRPr>
                <a:latin typeface="Garamond"/>
                <a:ea typeface="Garamond"/>
                <a:cs typeface="Garamond"/>
                <a:sym typeface="Garamond"/>
              </a:defRPr>
            </a:pPr>
            <a:r>
              <a:rPr u="sng">
                <a:solidFill>
                  <a:srgbClr val="0000FF"/>
                </a:solidFill>
                <a:uFill>
                  <a:solidFill>
                    <a:srgbClr val="0000FF"/>
                  </a:solidFill>
                </a:uFill>
                <a:hlinkClick r:id="rId2"/>
              </a:rPr>
              <a:t>http://www.amillionpenguins.com/wiki/index.php/About</a:t>
            </a:r>
            <a:r>
              <a:rPr>
                <a:solidFill>
                  <a:srgbClr val="1F497D"/>
                </a:solidFill>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body" sz="half" idx="4294967295"/>
          </p:nvPr>
        </p:nvSpPr>
        <p:spPr>
          <a:xfrm>
            <a:off x="457200" y="1600200"/>
            <a:ext cx="4038600" cy="4525963"/>
          </a:xfrm>
          <a:prstGeom prst="rect">
            <a:avLst/>
          </a:prstGeom>
        </p:spPr>
        <p:txBody>
          <a:bodyPr>
            <a:normAutofit/>
          </a:bodyPr>
          <a:lstStyle/>
          <a:p>
            <a:pPr marL="342900" indent="-342900" defTabSz="914400">
              <a:spcBef>
                <a:spcPts val="600"/>
              </a:spcBef>
              <a:buSzPct val="100000"/>
              <a:buChar char="•"/>
              <a:defRPr sz="2800">
                <a:latin typeface="Trebuchet MS"/>
                <a:ea typeface="Trebuchet MS"/>
                <a:cs typeface="Trebuchet MS"/>
                <a:sym typeface="Trebuchet MS"/>
              </a:defRPr>
            </a:pPr>
            <a:endParaRPr/>
          </a:p>
        </p:txBody>
      </p:sp>
      <p:sp>
        <p:nvSpPr>
          <p:cNvPr id="47" name="Shape 47"/>
          <p:cNvSpPr/>
          <p:nvPr/>
        </p:nvSpPr>
        <p:spPr>
          <a:xfrm>
            <a:off x="5654675" y="762000"/>
            <a:ext cx="3429000" cy="3302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spcBef>
                <a:spcPts val="1200"/>
              </a:spcBef>
              <a:defRPr sz="5400"/>
            </a:lvl1pPr>
          </a:lstStyle>
          <a:p>
            <a:r>
              <a:t>A certain kind of personal experience</a:t>
            </a:r>
          </a:p>
        </p:txBody>
      </p:sp>
      <p:pic>
        <p:nvPicPr>
          <p:cNvPr id="48" name="Herowithathousand.jpeg" descr="C:\Digital storytelling\Herowithathousand.jpg"/>
          <p:cNvPicPr>
            <a:picLocks noChangeAspect="1"/>
          </p:cNvPicPr>
          <p:nvPr/>
        </p:nvPicPr>
        <p:blipFill>
          <a:blip r:embed="rId2"/>
          <a:stretch>
            <a:fillRect/>
          </a:stretch>
        </p:blipFill>
        <p:spPr>
          <a:xfrm>
            <a:off x="-1143000" y="76200"/>
            <a:ext cx="6781800" cy="6781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slideshare_Ganleysmall.jpeg" descr="slideshare_Ganleysmall"/>
          <p:cNvPicPr>
            <a:picLocks noChangeAspect="1"/>
          </p:cNvPicPr>
          <p:nvPr/>
        </p:nvPicPr>
        <p:blipFill>
          <a:blip r:embed="rId2"/>
          <a:stretch>
            <a:fillRect/>
          </a:stretch>
        </p:blipFill>
        <p:spPr>
          <a:xfrm>
            <a:off x="-50800" y="0"/>
            <a:ext cx="91948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235" name="Shape 235"/>
          <p:cNvSpPr>
            <a:spLocks noGrp="1"/>
          </p:cNvSpPr>
          <p:nvPr>
            <p:ph type="subTitle" sz="quarter" idx="4294967295"/>
          </p:nvPr>
        </p:nvSpPr>
        <p:spPr>
          <a:xfrm>
            <a:off x="457200" y="5638800"/>
            <a:ext cx="8229600" cy="533400"/>
          </a:xfrm>
          <a:prstGeom prst="rect">
            <a:avLst/>
          </a:prstGeom>
        </p:spPr>
        <p:txBody>
          <a:bodyPr>
            <a:normAutofit/>
          </a:bodyPr>
          <a:lstStyle>
            <a:lvl1pPr algn="ctr" defTabSz="876300">
              <a:defRPr sz="2600">
                <a:latin typeface="Trebuchet MS"/>
                <a:ea typeface="Trebuchet MS"/>
                <a:cs typeface="Trebuchet MS"/>
                <a:sym typeface="Trebuchet MS"/>
              </a:defRPr>
            </a:lvl1pPr>
          </a:lstStyle>
          <a:p>
            <a:r>
              <a:t>Embedded within Slideshare Web platform apparatus</a:t>
            </a:r>
          </a:p>
        </p:txBody>
      </p:sp>
      <p:pic>
        <p:nvPicPr>
          <p:cNvPr id="236" name="slideshare_Ganleybig.jpeg" descr="slideshare_Ganleybig"/>
          <p:cNvPicPr>
            <a:picLocks noChangeAspect="1"/>
          </p:cNvPicPr>
          <p:nvPr/>
        </p:nvPicPr>
        <p:blipFill>
          <a:blip r:embed="rId2"/>
          <a:stretch>
            <a:fillRect/>
          </a:stretch>
        </p:blipFill>
        <p:spPr>
          <a:xfrm>
            <a:off x="0" y="0"/>
            <a:ext cx="9144000" cy="5257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239" name="Shape 239"/>
          <p:cNvSpPr>
            <a:spLocks noGrp="1"/>
          </p:cNvSpPr>
          <p:nvPr>
            <p:ph type="subTitle" sz="quarter" idx="4294967295"/>
          </p:nvPr>
        </p:nvSpPr>
        <p:spPr>
          <a:xfrm>
            <a:off x="457200" y="6324600"/>
            <a:ext cx="8229600" cy="533400"/>
          </a:xfrm>
          <a:prstGeom prst="rect">
            <a:avLst/>
          </a:prstGeom>
        </p:spPr>
        <p:txBody>
          <a:bodyPr>
            <a:normAutofit/>
          </a:bodyPr>
          <a:lstStyle>
            <a:lvl1pPr algn="ctr" defTabSz="914400">
              <a:defRPr sz="2800">
                <a:latin typeface="Trebuchet MS"/>
                <a:ea typeface="Trebuchet MS"/>
                <a:cs typeface="Trebuchet MS"/>
                <a:sym typeface="Trebuchet MS"/>
              </a:defRPr>
            </a:lvl1pPr>
          </a:lstStyle>
          <a:p>
            <a:r>
              <a:t>Embedded within blog</a:t>
            </a:r>
          </a:p>
        </p:txBody>
      </p:sp>
      <p:pic>
        <p:nvPicPr>
          <p:cNvPr id="240" name="slideshare_Ganleyblog.jpeg" descr="slideshare_Ganleyblog"/>
          <p:cNvPicPr>
            <a:picLocks noChangeAspect="1"/>
          </p:cNvPicPr>
          <p:nvPr/>
        </p:nvPicPr>
        <p:blipFill>
          <a:blip r:embed="rId2"/>
          <a:stretch>
            <a:fillRect/>
          </a:stretch>
        </p:blipFill>
        <p:spPr>
          <a:xfrm>
            <a:off x="457200" y="0"/>
            <a:ext cx="8305800" cy="6248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p:cNvSpPr>
          <p:nvPr>
            <p:ph type="ctrTitle" idx="4294967295"/>
          </p:nvPr>
        </p:nvSpPr>
        <p:spPr>
          <a:xfrm>
            <a:off x="457200" y="274637"/>
            <a:ext cx="3352800" cy="1371601"/>
          </a:xfrm>
          <a:prstGeom prst="rect">
            <a:avLst/>
          </a:prstGeom>
        </p:spPr>
        <p:txBody>
          <a:bodyPr>
            <a:normAutofit/>
          </a:bodyPr>
          <a:lstStyle>
            <a:lvl1pPr algn="ctr" defTabSz="914400">
              <a:defRPr sz="4000">
                <a:latin typeface="Trebuchet MS"/>
                <a:ea typeface="Trebuchet MS"/>
                <a:cs typeface="Trebuchet MS"/>
                <a:sym typeface="Trebuchet MS"/>
              </a:defRPr>
            </a:lvl1pPr>
          </a:lstStyle>
          <a:p>
            <a:r>
              <a:t>Storytelling by podcast</a:t>
            </a:r>
          </a:p>
        </p:txBody>
      </p:sp>
      <p:sp>
        <p:nvSpPr>
          <p:cNvPr id="243" name="Shape 243"/>
          <p:cNvSpPr>
            <a:spLocks noGrp="1"/>
          </p:cNvSpPr>
          <p:nvPr>
            <p:ph type="subTitle" sz="half" idx="4294967295"/>
          </p:nvPr>
        </p:nvSpPr>
        <p:spPr>
          <a:xfrm>
            <a:off x="0" y="1752600"/>
            <a:ext cx="3810000" cy="4525963"/>
          </a:xfrm>
          <a:prstGeom prst="rect">
            <a:avLst/>
          </a:prstGeom>
        </p:spPr>
        <p:txBody>
          <a:bodyPr>
            <a:normAutofit/>
          </a:bodyPr>
          <a:lstStyle/>
          <a:p>
            <a:pPr marL="223837" indent="-223837" defTabSz="914400">
              <a:spcBef>
                <a:spcPts val="600"/>
              </a:spcBef>
              <a:defRPr sz="2800" i="1">
                <a:latin typeface="Trebuchet MS"/>
                <a:ea typeface="Trebuchet MS"/>
                <a:cs typeface="Trebuchet MS"/>
                <a:sym typeface="Trebuchet MS"/>
              </a:defRPr>
            </a:pPr>
            <a:r>
              <a:rPr dirty="0"/>
              <a:t>The Yellow Sheet</a:t>
            </a:r>
            <a:r>
              <a:rPr i="0" dirty="0"/>
              <a:t>, by </a:t>
            </a:r>
            <a:r>
              <a:rPr i="0" dirty="0" err="1"/>
              <a:t>Librivox</a:t>
            </a:r>
            <a:r>
              <a:rPr i="0" dirty="0"/>
              <a:t> team (2007)</a:t>
            </a:r>
          </a:p>
          <a:p>
            <a:pPr marL="223837" indent="-223837" defTabSz="914400">
              <a:spcBef>
                <a:spcPts val="600"/>
              </a:spcBef>
              <a:buSzPct val="100000"/>
              <a:buChar char="•"/>
              <a:defRPr sz="2800">
                <a:latin typeface="Trebuchet MS"/>
                <a:ea typeface="Trebuchet MS"/>
                <a:cs typeface="Trebuchet MS"/>
                <a:sym typeface="Trebuchet MS"/>
              </a:defRPr>
            </a:pPr>
            <a:r>
              <a:rPr dirty="0"/>
              <a:t>Text then podcast</a:t>
            </a:r>
          </a:p>
          <a:p>
            <a:pPr marL="223837" indent="-223837" defTabSz="914400">
              <a:spcBef>
                <a:spcPts val="600"/>
              </a:spcBef>
              <a:buSzPct val="100000"/>
              <a:buChar char="•"/>
              <a:defRPr sz="2800">
                <a:latin typeface="Trebuchet MS"/>
                <a:ea typeface="Trebuchet MS"/>
                <a:cs typeface="Trebuchet MS"/>
                <a:sym typeface="Trebuchet MS"/>
              </a:defRPr>
            </a:pPr>
            <a:r>
              <a:rPr u="sng" dirty="0">
                <a:solidFill>
                  <a:srgbClr val="0000FF"/>
                </a:solidFill>
                <a:uFill>
                  <a:solidFill>
                    <a:srgbClr val="0000FF"/>
                  </a:solidFill>
                </a:uFill>
                <a:hlinkClick r:id="rId2"/>
              </a:rPr>
              <a:t>http://librivox.org/the-yellow-sheet-by-librivox-volunteers/</a:t>
            </a:r>
          </a:p>
        </p:txBody>
      </p:sp>
      <p:pic>
        <p:nvPicPr>
          <p:cNvPr id="244" name="Librivox_yellow.jpeg" descr="Librivox_yellow"/>
          <p:cNvPicPr>
            <a:picLocks noChangeAspect="1"/>
          </p:cNvPicPr>
          <p:nvPr/>
        </p:nvPicPr>
        <p:blipFill>
          <a:blip r:embed="rId3"/>
          <a:stretch>
            <a:fillRect/>
          </a:stretch>
        </p:blipFill>
        <p:spPr>
          <a:xfrm>
            <a:off x="3886200" y="0"/>
            <a:ext cx="5464175" cy="6324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png"/>
          <p:cNvPicPr>
            <a:picLocks noChangeAspect="1"/>
          </p:cNvPicPr>
          <p:nvPr/>
        </p:nvPicPr>
        <p:blipFill>
          <a:blip r:embed="rId2"/>
          <a:stretch>
            <a:fillRect/>
          </a:stretch>
        </p:blipFill>
        <p:spPr>
          <a:xfrm>
            <a:off x="495300" y="3367087"/>
            <a:ext cx="8191500" cy="3517901"/>
          </a:xfrm>
          <a:prstGeom prst="rect">
            <a:avLst/>
          </a:prstGeom>
          <a:ln w="12700">
            <a:miter lim="400000"/>
          </a:ln>
        </p:spPr>
      </p:pic>
      <p:pic>
        <p:nvPicPr>
          <p:cNvPr id="247" name="image.png"/>
          <p:cNvPicPr>
            <a:picLocks noChangeAspect="1"/>
          </p:cNvPicPr>
          <p:nvPr/>
        </p:nvPicPr>
        <p:blipFill>
          <a:blip r:embed="rId3"/>
          <a:stretch>
            <a:fillRect/>
          </a:stretch>
        </p:blipFill>
        <p:spPr>
          <a:xfrm>
            <a:off x="4953000" y="-88900"/>
            <a:ext cx="3378200" cy="3378200"/>
          </a:xfrm>
          <a:prstGeom prst="rect">
            <a:avLst/>
          </a:prstGeom>
          <a:ln w="12700">
            <a:miter lim="400000"/>
          </a:ln>
        </p:spPr>
      </p:pic>
      <p:sp>
        <p:nvSpPr>
          <p:cNvPr id="248" name="Shape 248"/>
          <p:cNvSpPr/>
          <p:nvPr/>
        </p:nvSpPr>
        <p:spPr>
          <a:xfrm>
            <a:off x="457200" y="305118"/>
            <a:ext cx="3352800" cy="13106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lgn="ctr">
              <a:defRPr sz="4000"/>
            </a:lvl1pPr>
          </a:lstStyle>
          <a:p>
            <a:r>
              <a:t>Storytelling by podcast</a:t>
            </a:r>
          </a:p>
        </p:txBody>
      </p:sp>
      <p:sp>
        <p:nvSpPr>
          <p:cNvPr id="249" name="Shape 249"/>
          <p:cNvSpPr>
            <a:spLocks noGrp="1"/>
          </p:cNvSpPr>
          <p:nvPr>
            <p:ph type="ctrTitle" idx="4294967295"/>
          </p:nvPr>
        </p:nvSpPr>
        <p:spPr>
          <a:xfrm>
            <a:off x="457200" y="92075"/>
            <a:ext cx="8229600" cy="1508125"/>
          </a:xfrm>
          <a:prstGeom prst="rect">
            <a:avLst/>
          </a:prstGeom>
        </p:spPr>
        <p:txBody>
          <a:bodyPr>
            <a:normAutofit/>
          </a:body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Flickr and storytelling</a:t>
            </a:r>
          </a:p>
        </p:txBody>
      </p:sp>
      <p:sp>
        <p:nvSpPr>
          <p:cNvPr id="252" name="Shape 252"/>
          <p:cNvSpPr>
            <a:spLocks noGrp="1"/>
          </p:cNvSpPr>
          <p:nvPr>
            <p:ph type="subTitle" sz="half" idx="4294967295"/>
          </p:nvPr>
        </p:nvSpPr>
        <p:spPr>
          <a:xfrm>
            <a:off x="0" y="1676400"/>
            <a:ext cx="3352800" cy="4114800"/>
          </a:xfrm>
          <a:prstGeom prst="rect">
            <a:avLst/>
          </a:prstGeom>
        </p:spPr>
        <p:txBody>
          <a:bodyPr>
            <a:normAutofit/>
          </a:bodyPr>
          <a:lstStyle/>
          <a:p>
            <a:pPr defTabSz="914400">
              <a:spcBef>
                <a:spcPts val="1400"/>
              </a:spcBef>
              <a:defRPr sz="6000" b="1">
                <a:latin typeface="Trebuchet MS"/>
                <a:ea typeface="Trebuchet MS"/>
                <a:cs typeface="Trebuchet MS"/>
                <a:sym typeface="Trebuchet MS"/>
              </a:defRPr>
            </a:pPr>
            <a:r>
              <a:t>Tell a story in 5 frames</a:t>
            </a:r>
            <a:r>
              <a:rPr b="0"/>
              <a:t> group</a:t>
            </a:r>
          </a:p>
        </p:txBody>
      </p:sp>
      <p:sp>
        <p:nvSpPr>
          <p:cNvPr id="253" name="Shape 253"/>
          <p:cNvSpPr/>
          <p:nvPr/>
        </p:nvSpPr>
        <p:spPr>
          <a:xfrm>
            <a:off x="5410200" y="5562600"/>
            <a:ext cx="3581400" cy="9804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spcBef>
                <a:spcPts val="500"/>
              </a:spcBef>
              <a:defRPr sz="2400">
                <a:solidFill>
                  <a:srgbClr val="1F497D"/>
                </a:solidFill>
                <a:latin typeface="Garamond"/>
                <a:ea typeface="Garamond"/>
                <a:cs typeface="Garamond"/>
                <a:sym typeface="Garamond"/>
              </a:defRPr>
            </a:pPr>
            <a:r>
              <a:t>“The Chase” </a:t>
            </a:r>
            <a:endParaRPr sz="3200"/>
          </a:p>
          <a:p>
            <a:pPr algn="ctr">
              <a:lnSpc>
                <a:spcPct val="80000"/>
              </a:lnSpc>
              <a:spcBef>
                <a:spcPts val="700"/>
              </a:spcBef>
              <a:defRPr sz="2400">
                <a:solidFill>
                  <a:srgbClr val="1F497D"/>
                </a:solidFill>
                <a:latin typeface="Garamond"/>
                <a:ea typeface="Garamond"/>
                <a:cs typeface="Garamond"/>
                <a:sym typeface="Garamond"/>
              </a:defRPr>
            </a:pPr>
            <a:r>
              <a:t>(</a:t>
            </a:r>
            <a:r>
              <a:rPr sz="3200"/>
              <a:t>Benjamin!</a:t>
            </a:r>
            <a:r>
              <a:t>, 2009)</a:t>
            </a:r>
          </a:p>
        </p:txBody>
      </p:sp>
      <p:pic>
        <p:nvPicPr>
          <p:cNvPr id="254" name="image50.jpeg" descr="image50.jpg"/>
          <p:cNvPicPr>
            <a:picLocks noChangeAspect="1"/>
          </p:cNvPicPr>
          <p:nvPr/>
        </p:nvPicPr>
        <p:blipFill>
          <a:blip r:embed="rId2"/>
          <a:stretch>
            <a:fillRect/>
          </a:stretch>
        </p:blipFill>
        <p:spPr>
          <a:xfrm>
            <a:off x="3314700" y="1447800"/>
            <a:ext cx="5829300" cy="3883025"/>
          </a:xfrm>
          <a:prstGeom prst="rect">
            <a:avLst/>
          </a:prstGeom>
          <a:ln w="12700">
            <a:miter lim="400000"/>
          </a:ln>
        </p:spPr>
      </p:pic>
      <p:sp>
        <p:nvSpPr>
          <p:cNvPr id="255" name="Shape 255"/>
          <p:cNvSpPr/>
          <p:nvPr/>
        </p:nvSpPr>
        <p:spPr>
          <a:xfrm>
            <a:off x="0" y="6461125"/>
            <a:ext cx="7519988" cy="10058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3200">
                <a:solidFill>
                  <a:srgbClr val="1F497D"/>
                </a:solidFill>
                <a:latin typeface="Garamond"/>
                <a:ea typeface="Garamond"/>
                <a:cs typeface="Garamond"/>
                <a:sym typeface="Garamond"/>
              </a:defRPr>
            </a:lvl1pPr>
          </a:lstStyle>
          <a:p>
            <a:r>
              <a:t>http://flickr.com/groups/visualstory/discuss/72157611666013264/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258" name="image50.jpeg" descr="image50.jpg"/>
          <p:cNvPicPr>
            <a:picLocks noChangeAspect="1"/>
          </p:cNvPicPr>
          <p:nvPr/>
        </p:nvPicPr>
        <p:blipFill>
          <a:blip r:embed="rId2"/>
          <a:stretch>
            <a:fillRect/>
          </a:stretch>
        </p:blipFill>
        <p:spPr>
          <a:xfrm>
            <a:off x="0" y="304800"/>
            <a:ext cx="9144000" cy="60912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261" name="Shape 261"/>
          <p:cNvSpPr>
            <a:spLocks noGrp="1"/>
          </p:cNvSpPr>
          <p:nvPr>
            <p:ph type="subTitle" idx="4294967295"/>
          </p:nvPr>
        </p:nvSpPr>
        <p:spPr>
          <a:xfrm>
            <a:off x="457200" y="1600200"/>
            <a:ext cx="8229600" cy="452596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endParaRPr/>
          </a:p>
        </p:txBody>
      </p:sp>
      <p:pic>
        <p:nvPicPr>
          <p:cNvPr id="262" name="image51.jpeg" descr="image51.jpg"/>
          <p:cNvPicPr>
            <a:picLocks noChangeAspect="1"/>
          </p:cNvPicPr>
          <p:nvPr/>
        </p:nvPicPr>
        <p:blipFill>
          <a:blip r:embed="rId2"/>
          <a:stretch>
            <a:fillRect/>
          </a:stretch>
        </p:blipFill>
        <p:spPr>
          <a:xfrm>
            <a:off x="0" y="381000"/>
            <a:ext cx="9144000" cy="60896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265" name="Shape 265"/>
          <p:cNvSpPr>
            <a:spLocks noGrp="1"/>
          </p:cNvSpPr>
          <p:nvPr>
            <p:ph type="subTitle" idx="4294967295"/>
          </p:nvPr>
        </p:nvSpPr>
        <p:spPr>
          <a:xfrm>
            <a:off x="457200" y="1600200"/>
            <a:ext cx="8229600" cy="452596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endParaRPr/>
          </a:p>
        </p:txBody>
      </p:sp>
      <p:pic>
        <p:nvPicPr>
          <p:cNvPr id="266" name="image52.jpeg" descr="image52.jpg"/>
          <p:cNvPicPr>
            <a:picLocks noChangeAspect="1"/>
          </p:cNvPicPr>
          <p:nvPr/>
        </p:nvPicPr>
        <p:blipFill>
          <a:blip r:embed="rId2"/>
          <a:stretch>
            <a:fillRect/>
          </a:stretch>
        </p:blipFill>
        <p:spPr>
          <a:xfrm>
            <a:off x="0" y="304800"/>
            <a:ext cx="9144000" cy="60896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269" name="Shape 269"/>
          <p:cNvSpPr>
            <a:spLocks noGrp="1"/>
          </p:cNvSpPr>
          <p:nvPr>
            <p:ph type="subTitle" idx="4294967295"/>
          </p:nvPr>
        </p:nvSpPr>
        <p:spPr>
          <a:xfrm>
            <a:off x="457200" y="1600200"/>
            <a:ext cx="8229600" cy="452596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endParaRPr/>
          </a:p>
        </p:txBody>
      </p:sp>
      <p:pic>
        <p:nvPicPr>
          <p:cNvPr id="270" name="image53.jpeg" descr="image53.jpg"/>
          <p:cNvPicPr>
            <a:picLocks noChangeAspect="1"/>
          </p:cNvPicPr>
          <p:nvPr/>
        </p:nvPicPr>
        <p:blipFill>
          <a:blip r:embed="rId2"/>
          <a:stretch>
            <a:fillRect/>
          </a:stretch>
        </p:blipFill>
        <p:spPr>
          <a:xfrm>
            <a:off x="0" y="457200"/>
            <a:ext cx="9144000" cy="60896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a:spLocks noGrp="1"/>
          </p:cNvSpPr>
          <p:nvPr>
            <p:ph type="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51" name="image4.jpeg" descr="image4.jpg"/>
          <p:cNvPicPr>
            <a:picLocks noChangeAspect="1"/>
          </p:cNvPicPr>
          <p:nvPr/>
        </p:nvPicPr>
        <p:blipFill>
          <a:blip r:embed="rId2"/>
          <a:stretch>
            <a:fillRect/>
          </a:stretch>
        </p:blipFill>
        <p:spPr>
          <a:xfrm>
            <a:off x="0" y="304800"/>
            <a:ext cx="9144000" cy="57959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273" name="Shape 273"/>
          <p:cNvSpPr>
            <a:spLocks noGrp="1"/>
          </p:cNvSpPr>
          <p:nvPr>
            <p:ph type="subTitle" idx="4294967295"/>
          </p:nvPr>
        </p:nvSpPr>
        <p:spPr>
          <a:xfrm>
            <a:off x="457200" y="1600200"/>
            <a:ext cx="8229600" cy="452596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endParaRPr/>
          </a:p>
        </p:txBody>
      </p:sp>
      <p:pic>
        <p:nvPicPr>
          <p:cNvPr id="274" name="image54.jpeg" descr="image54.jpg"/>
          <p:cNvPicPr>
            <a:picLocks noChangeAspect="1"/>
          </p:cNvPicPr>
          <p:nvPr/>
        </p:nvPicPr>
        <p:blipFill>
          <a:blip r:embed="rId2"/>
          <a:stretch>
            <a:fillRect/>
          </a:stretch>
        </p:blipFill>
        <p:spPr>
          <a:xfrm>
            <a:off x="0" y="304800"/>
            <a:ext cx="9144000" cy="609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Remixing</a:t>
            </a:r>
          </a:p>
        </p:txBody>
      </p:sp>
      <p:pic>
        <p:nvPicPr>
          <p:cNvPr id="277" name="LOCfoodtofarm-1.jpeg" descr="LOCfoodtofarm-1"/>
          <p:cNvPicPr>
            <a:picLocks noChangeAspect="1"/>
          </p:cNvPicPr>
          <p:nvPr/>
        </p:nvPicPr>
        <p:blipFill>
          <a:blip r:embed="rId2"/>
          <a:stretch>
            <a:fillRect/>
          </a:stretch>
        </p:blipFill>
        <p:spPr>
          <a:xfrm>
            <a:off x="2667000" y="2274887"/>
            <a:ext cx="6477000" cy="4583113"/>
          </a:xfrm>
          <a:prstGeom prst="rect">
            <a:avLst/>
          </a:prstGeom>
          <a:ln w="12700">
            <a:miter lim="400000"/>
          </a:ln>
        </p:spPr>
      </p:pic>
      <p:grpSp>
        <p:nvGrpSpPr>
          <p:cNvPr id="280" name="Group 280"/>
          <p:cNvGrpSpPr/>
          <p:nvPr/>
        </p:nvGrpSpPr>
        <p:grpSpPr>
          <a:xfrm>
            <a:off x="0" y="1295399"/>
            <a:ext cx="2743200" cy="2666878"/>
            <a:chOff x="0" y="0"/>
            <a:chExt cx="2743200" cy="2666876"/>
          </a:xfrm>
        </p:grpSpPr>
        <p:sp>
          <p:nvSpPr>
            <p:cNvPr id="278" name="Shape 278"/>
            <p:cNvSpPr/>
            <p:nvPr/>
          </p:nvSpPr>
          <p:spPr>
            <a:xfrm>
              <a:off x="0" y="-1"/>
              <a:ext cx="2743200" cy="2666878"/>
            </a:xfrm>
            <a:prstGeom prst="rect">
              <a:avLst/>
            </a:prstGeom>
            <a:solidFill>
              <a:srgbClr val="DABC49"/>
            </a:solidFill>
            <a:ln w="12700" cap="flat">
              <a:noFill/>
              <a:miter lim="40000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a:p>
          </p:txBody>
        </p:sp>
        <p:sp>
          <p:nvSpPr>
            <p:cNvPr id="279" name="Shape 279"/>
            <p:cNvSpPr/>
            <p:nvPr/>
          </p:nvSpPr>
          <p:spPr>
            <a:xfrm>
              <a:off x="0" y="-1"/>
              <a:ext cx="2743200" cy="19202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spcBef>
                  <a:spcPts val="700"/>
                </a:spcBef>
                <a:defRPr sz="3200">
                  <a:solidFill>
                    <a:srgbClr val="1F497D"/>
                  </a:solidFill>
                  <a:latin typeface="Garamond"/>
                  <a:ea typeface="Garamond"/>
                  <a:cs typeface="Garamond"/>
                  <a:sym typeface="Garamond"/>
                </a:defRPr>
              </a:lvl1pPr>
            </a:lstStyle>
            <a:p>
              <a:r>
                <a:t>Example: "Farm to Food", Eli the Bearded (2008)</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LOCfoodtofarm-1.jpeg" descr="LOCfoodtofarm-1"/>
          <p:cNvPicPr>
            <a:picLocks noChangeAspect="1"/>
          </p:cNvPicPr>
          <p:nvPr/>
        </p:nvPicPr>
        <p:blipFill>
          <a:blip r:embed="rId2"/>
          <a:stretch>
            <a:fillRect/>
          </a:stretch>
        </p:blipFill>
        <p:spPr>
          <a:xfrm>
            <a:off x="-9525" y="0"/>
            <a:ext cx="9691688"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Social photo stories</a:t>
            </a:r>
          </a:p>
        </p:txBody>
      </p:sp>
      <p:pic>
        <p:nvPicPr>
          <p:cNvPr id="285" name="LOCfoodtofarm-2.jpeg" descr="LOCfoodtofarm-2"/>
          <p:cNvPicPr>
            <a:picLocks noChangeAspect="1"/>
          </p:cNvPicPr>
          <p:nvPr/>
        </p:nvPicPr>
        <p:blipFill>
          <a:blip r:embed="rId2"/>
          <a:stretch>
            <a:fillRect/>
          </a:stretch>
        </p:blipFill>
        <p:spPr>
          <a:xfrm>
            <a:off x="-152400" y="0"/>
            <a:ext cx="9601200" cy="68484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Social photo stories</a:t>
            </a:r>
          </a:p>
        </p:txBody>
      </p:sp>
      <p:pic>
        <p:nvPicPr>
          <p:cNvPr id="288" name="LOCfoodtofarm-3.jpeg" descr="LOCfoodtofarm-3"/>
          <p:cNvPicPr>
            <a:picLocks noChangeAspect="1"/>
          </p:cNvPicPr>
          <p:nvPr/>
        </p:nvPicPr>
        <p:blipFill>
          <a:blip r:embed="rId2"/>
          <a:stretch>
            <a:fillRect/>
          </a:stretch>
        </p:blipFill>
        <p:spPr>
          <a:xfrm>
            <a:off x="-533400" y="-152400"/>
            <a:ext cx="9829800" cy="70119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Social photo stories</a:t>
            </a:r>
          </a:p>
        </p:txBody>
      </p:sp>
      <p:sp>
        <p:nvSpPr>
          <p:cNvPr id="291" name="Shape 291"/>
          <p:cNvSpPr>
            <a:spLocks noGrp="1"/>
          </p:cNvSpPr>
          <p:nvPr>
            <p:ph type="subTitle" sz="quarter" idx="4294967295"/>
          </p:nvPr>
        </p:nvSpPr>
        <p:spPr>
          <a:xfrm>
            <a:off x="457200" y="1827212"/>
            <a:ext cx="8305800" cy="1373188"/>
          </a:xfrm>
          <a:prstGeom prst="rect">
            <a:avLst/>
          </a:prstGeom>
        </p:spPr>
        <p:txBody>
          <a:bodyPr>
            <a:normAutofit/>
          </a:bodyPr>
          <a:lstStyle/>
          <a:p>
            <a:pPr defTabSz="868362">
              <a:spcBef>
                <a:spcPts val="700"/>
              </a:spcBef>
              <a:defRPr sz="3000">
                <a:latin typeface="Trebuchet MS"/>
                <a:ea typeface="Trebuchet MS"/>
                <a:cs typeface="Trebuchet MS"/>
                <a:sym typeface="Trebuchet MS"/>
              </a:defRPr>
            </a:pPr>
            <a:r>
              <a:t>Flickr, Tell A Story in Five Frames group (</a:t>
            </a:r>
            <a:r>
              <a:rPr u="sng">
                <a:solidFill>
                  <a:srgbClr val="0000FF"/>
                </a:solidFill>
                <a:uFill>
                  <a:solidFill>
                    <a:srgbClr val="0000FF"/>
                  </a:solidFill>
                </a:uFill>
                <a:hlinkClick r:id="rId2"/>
              </a:rPr>
              <a:t>http://www.flickr.com/groups/visualstory/</a:t>
            </a:r>
            <a:r>
              <a:t>)</a:t>
            </a:r>
          </a:p>
        </p:txBody>
      </p:sp>
      <p:pic>
        <p:nvPicPr>
          <p:cNvPr id="292" name="LOCfoodtofarm-1.jpeg" descr="LOCfoodtofarm-1"/>
          <p:cNvPicPr>
            <a:picLocks noChangeAspect="1"/>
          </p:cNvPicPr>
          <p:nvPr/>
        </p:nvPicPr>
        <p:blipFill>
          <a:blip r:embed="rId3"/>
          <a:stretch>
            <a:fillRect/>
          </a:stretch>
        </p:blipFill>
        <p:spPr>
          <a:xfrm>
            <a:off x="3657600" y="2976562"/>
            <a:ext cx="5486400" cy="3881438"/>
          </a:xfrm>
          <a:prstGeom prst="rect">
            <a:avLst/>
          </a:prstGeom>
          <a:ln w="12700">
            <a:miter lim="400000"/>
          </a:ln>
        </p:spPr>
      </p:pic>
      <p:grpSp>
        <p:nvGrpSpPr>
          <p:cNvPr id="295" name="Group 295"/>
          <p:cNvGrpSpPr/>
          <p:nvPr/>
        </p:nvGrpSpPr>
        <p:grpSpPr>
          <a:xfrm>
            <a:off x="381000" y="4037012"/>
            <a:ext cx="3276600" cy="1984376"/>
            <a:chOff x="0" y="0"/>
            <a:chExt cx="3276600" cy="1984375"/>
          </a:xfrm>
        </p:grpSpPr>
        <p:sp>
          <p:nvSpPr>
            <p:cNvPr id="293" name="Shape 293"/>
            <p:cNvSpPr/>
            <p:nvPr/>
          </p:nvSpPr>
          <p:spPr>
            <a:xfrm>
              <a:off x="0" y="0"/>
              <a:ext cx="3276600" cy="1984375"/>
            </a:xfrm>
            <a:prstGeom prst="rect">
              <a:avLst/>
            </a:prstGeom>
            <a:solidFill>
              <a:srgbClr val="DABC49"/>
            </a:solidFill>
            <a:ln w="12700" cap="flat">
              <a:noFill/>
              <a:miter lim="40000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a:p>
          </p:txBody>
        </p:sp>
        <p:sp>
          <p:nvSpPr>
            <p:cNvPr id="294" name="Shape 294"/>
            <p:cNvSpPr/>
            <p:nvPr/>
          </p:nvSpPr>
          <p:spPr>
            <a:xfrm>
              <a:off x="0" y="-1"/>
              <a:ext cx="3276600" cy="14630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spcBef>
                  <a:spcPts val="700"/>
                </a:spcBef>
                <a:defRPr sz="3200">
                  <a:solidFill>
                    <a:srgbClr val="1F497D"/>
                  </a:solidFill>
                  <a:latin typeface="Garamond"/>
                  <a:ea typeface="Garamond"/>
                  <a:cs typeface="Garamond"/>
                  <a:sym typeface="Garamond"/>
                </a:defRPr>
              </a:lvl1pPr>
            </a:lstStyle>
            <a:p>
              <a:r>
                <a:t>Example: "Food to Farm", Eli the Bearded (2008)</a:t>
              </a:r>
            </a:p>
          </p:txBody>
        </p:sp>
      </p:grpSp>
      <p:pic>
        <p:nvPicPr>
          <p:cNvPr id="296" name="LOCfoodtofarm-4.jpeg" descr="LOCfoodtofarm-4"/>
          <p:cNvPicPr>
            <a:picLocks noChangeAspect="1"/>
          </p:cNvPicPr>
          <p:nvPr/>
        </p:nvPicPr>
        <p:blipFill>
          <a:blip r:embed="rId4"/>
          <a:stretch>
            <a:fillRect/>
          </a:stretch>
        </p:blipFill>
        <p:spPr>
          <a:xfrm>
            <a:off x="-152400" y="0"/>
            <a:ext cx="9677400" cy="69040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Social photo stories</a:t>
            </a:r>
          </a:p>
        </p:txBody>
      </p:sp>
      <p:grpSp>
        <p:nvGrpSpPr>
          <p:cNvPr id="301" name="Group 301"/>
          <p:cNvGrpSpPr/>
          <p:nvPr/>
        </p:nvGrpSpPr>
        <p:grpSpPr>
          <a:xfrm>
            <a:off x="381000" y="4037012"/>
            <a:ext cx="3276600" cy="1984376"/>
            <a:chOff x="0" y="0"/>
            <a:chExt cx="3276600" cy="1984375"/>
          </a:xfrm>
        </p:grpSpPr>
        <p:sp>
          <p:nvSpPr>
            <p:cNvPr id="299" name="Shape 299"/>
            <p:cNvSpPr/>
            <p:nvPr/>
          </p:nvSpPr>
          <p:spPr>
            <a:xfrm>
              <a:off x="0" y="0"/>
              <a:ext cx="3276600" cy="1984375"/>
            </a:xfrm>
            <a:prstGeom prst="rect">
              <a:avLst/>
            </a:prstGeom>
            <a:solidFill>
              <a:srgbClr val="DABC49"/>
            </a:solidFill>
            <a:ln w="12700" cap="flat">
              <a:noFill/>
              <a:miter lim="40000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a:p>
          </p:txBody>
        </p:sp>
        <p:sp>
          <p:nvSpPr>
            <p:cNvPr id="300" name="Shape 300"/>
            <p:cNvSpPr/>
            <p:nvPr/>
          </p:nvSpPr>
          <p:spPr>
            <a:xfrm>
              <a:off x="0" y="-1"/>
              <a:ext cx="3276600" cy="14630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spcBef>
                  <a:spcPts val="700"/>
                </a:spcBef>
                <a:defRPr sz="3200">
                  <a:solidFill>
                    <a:srgbClr val="1F497D"/>
                  </a:solidFill>
                  <a:latin typeface="Garamond"/>
                  <a:ea typeface="Garamond"/>
                  <a:cs typeface="Garamond"/>
                  <a:sym typeface="Garamond"/>
                </a:defRPr>
              </a:lvl1pPr>
            </a:lstStyle>
            <a:p>
              <a:r>
                <a:t>Example: "Food to Farm", Eli the Bearded (2008)</a:t>
              </a:r>
            </a:p>
          </p:txBody>
        </p:sp>
      </p:grpSp>
      <p:pic>
        <p:nvPicPr>
          <p:cNvPr id="302" name="LOCfoodtofarm-5.jpeg" descr="LOCfoodtofarm-5"/>
          <p:cNvPicPr>
            <a:picLocks noChangeAspect="1"/>
          </p:cNvPicPr>
          <p:nvPr/>
        </p:nvPicPr>
        <p:blipFill>
          <a:blip r:embed="rId2"/>
          <a:stretch>
            <a:fillRect/>
          </a:stretch>
        </p:blipFill>
        <p:spPr>
          <a:xfrm>
            <a:off x="-228600" y="0"/>
            <a:ext cx="9906000" cy="68818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p:cNvSpPr>
          <p:nvPr>
            <p:ph type="ctrTitle" idx="4294967295"/>
          </p:nvPr>
        </p:nvSpPr>
        <p:spPr>
          <a:xfrm>
            <a:off x="457200" y="5715000"/>
            <a:ext cx="8229600" cy="1143001"/>
          </a:xfrm>
          <a:prstGeom prst="rect">
            <a:avLst/>
          </a:prstGeom>
        </p:spPr>
        <p:txBody>
          <a:bodyPr>
            <a:normAutofit/>
          </a:bodyPr>
          <a:lstStyle/>
          <a:p>
            <a:pPr algn="ctr" defTabSz="914400">
              <a:defRPr sz="4400" u="sng">
                <a:solidFill>
                  <a:srgbClr val="0000FF"/>
                </a:solidFill>
                <a:latin typeface="Trebuchet MS"/>
                <a:ea typeface="Trebuchet MS"/>
                <a:cs typeface="Trebuchet MS"/>
                <a:sym typeface="Trebuchet MS"/>
              </a:defRPr>
            </a:pPr>
            <a:r>
              <a:rPr>
                <a:uFill>
                  <a:solidFill>
                    <a:srgbClr val="0000FF"/>
                  </a:solidFill>
                </a:uFill>
                <a:hlinkClick r:id="rId2"/>
              </a:rPr>
              <a:t>http://50ways.wikispaces.com/</a:t>
            </a:r>
            <a:r>
              <a:rPr u="none">
                <a:solidFill>
                  <a:srgbClr val="000000"/>
                </a:solidFill>
              </a:rPr>
              <a:t> </a:t>
            </a:r>
          </a:p>
        </p:txBody>
      </p:sp>
      <p:pic>
        <p:nvPicPr>
          <p:cNvPr id="305" name="image60.jpeg" descr="image60.jpg"/>
          <p:cNvPicPr>
            <a:picLocks noChangeAspect="1"/>
          </p:cNvPicPr>
          <p:nvPr/>
        </p:nvPicPr>
        <p:blipFill>
          <a:blip r:embed="rId3"/>
          <a:stretch>
            <a:fillRect/>
          </a:stretch>
        </p:blipFill>
        <p:spPr>
          <a:xfrm>
            <a:off x="0" y="36512"/>
            <a:ext cx="9144000" cy="49291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308" name="Shape 308"/>
          <p:cNvSpPr>
            <a:spLocks noGrp="1"/>
          </p:cNvSpPr>
          <p:nvPr>
            <p:ph type="subTitle" idx="4294967295"/>
          </p:nvPr>
        </p:nvSpPr>
        <p:spPr>
          <a:xfrm>
            <a:off x="457200" y="1600200"/>
            <a:ext cx="8229600" cy="452596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endParaRPr/>
          </a:p>
        </p:txBody>
      </p:sp>
      <p:pic>
        <p:nvPicPr>
          <p:cNvPr id="309" name="trio.jpeg" descr="C:\Publications\NDS docs\trio.jpg"/>
          <p:cNvPicPr>
            <a:picLocks noChangeAspect="1"/>
          </p:cNvPicPr>
          <p:nvPr/>
        </p:nvPicPr>
        <p:blipFill>
          <a:blip r:embed="rId2"/>
          <a:stretch>
            <a:fillRect/>
          </a:stretch>
        </p:blipFill>
        <p:spPr>
          <a:xfrm>
            <a:off x="1143000" y="41275"/>
            <a:ext cx="7010400" cy="66309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ctrTitle" idx="4294967295"/>
          </p:nvPr>
        </p:nvSpPr>
        <p:spPr>
          <a:xfrm>
            <a:off x="457200" y="274637"/>
            <a:ext cx="8229600" cy="1143001"/>
          </a:xfrm>
          <a:prstGeom prst="rect">
            <a:avLst/>
          </a:prstGeom>
        </p:spPr>
        <p:txBody>
          <a:bodyPr lIns="0" tIns="0" rIns="0" bIns="0" anchor="t">
            <a:normAutofit/>
          </a:bodyPr>
          <a:lstStyle>
            <a:lvl1pPr algn="ctr" defTabSz="876300">
              <a:defRPr sz="3700">
                <a:latin typeface="Trebuchet MS"/>
                <a:ea typeface="Trebuchet MS"/>
                <a:cs typeface="Trebuchet MS"/>
                <a:sym typeface="Trebuchet MS"/>
              </a:defRPr>
            </a:lvl1pPr>
          </a:lstStyle>
          <a:p>
            <a:r>
              <a:t>Gaming as part of mainstream culture</a:t>
            </a:r>
          </a:p>
        </p:txBody>
      </p:sp>
      <p:sp>
        <p:nvSpPr>
          <p:cNvPr id="312" name="Shape 312"/>
          <p:cNvSpPr>
            <a:spLocks noGrp="1"/>
          </p:cNvSpPr>
          <p:nvPr>
            <p:ph type="subTitle" idx="4294967295"/>
          </p:nvPr>
        </p:nvSpPr>
        <p:spPr>
          <a:xfrm>
            <a:off x="381000" y="2133600"/>
            <a:ext cx="8382000" cy="3581400"/>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r>
              <a:rPr dirty="0"/>
              <a:t>Median age of gamers shoots past 30</a:t>
            </a:r>
          </a:p>
          <a:p>
            <a:pPr marL="342900" indent="-342900" defTabSz="914400">
              <a:spcBef>
                <a:spcPts val="700"/>
              </a:spcBef>
              <a:buSzPct val="100000"/>
              <a:buChar char="•"/>
              <a:defRPr sz="3200">
                <a:latin typeface="Trebuchet MS"/>
                <a:ea typeface="Trebuchet MS"/>
                <a:cs typeface="Trebuchet MS"/>
                <a:sym typeface="Trebuchet MS"/>
              </a:defRPr>
            </a:pPr>
            <a:r>
              <a:rPr dirty="0"/>
              <a:t>Industry size comparable to music</a:t>
            </a:r>
          </a:p>
          <a:p>
            <a:pPr marL="342900" indent="-342900" defTabSz="914400">
              <a:spcBef>
                <a:spcPts val="700"/>
              </a:spcBef>
              <a:buSzPct val="100000"/>
              <a:buFontTx/>
              <a:buChar char="•"/>
              <a:defRPr sz="3200">
                <a:latin typeface="Trebuchet MS"/>
                <a:ea typeface="Trebuchet MS"/>
                <a:cs typeface="Trebuchet MS"/>
                <a:sym typeface="Trebuchet MS"/>
              </a:defRPr>
            </a:pPr>
            <a:r>
              <a:rPr lang="en-US" dirty="0"/>
              <a:t>Large and growing diversity of platforms, topics, genres, niches, players</a:t>
            </a:r>
          </a:p>
          <a:p>
            <a:pPr marL="342900" indent="-342900" defTabSz="914400">
              <a:spcBef>
                <a:spcPts val="700"/>
              </a:spcBef>
              <a:buSzPct val="100000"/>
              <a:buChar char="•"/>
              <a:defRPr sz="3200">
                <a:latin typeface="Trebuchet MS"/>
                <a:ea typeface="Trebuchet MS"/>
                <a:cs typeface="Trebuchet MS"/>
                <a:sym typeface="Trebuchet MS"/>
              </a:defRPr>
            </a:pPr>
            <a:r>
              <a:rPr dirty="0"/>
              <a:t>Impacts on hardware, software, interfaces, other industries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p:cNvSpPr>
          <p:nvPr>
            <p:ph type="title" idx="4294967295"/>
          </p:nvPr>
        </p:nvSpPr>
        <p:spPr>
          <a:xfrm>
            <a:off x="0" y="304800"/>
            <a:ext cx="2209800" cy="5334000"/>
          </a:xfrm>
          <a:prstGeom prst="rect">
            <a:avLst/>
          </a:prstGeom>
        </p:spPr>
        <p:txBody>
          <a:bodyPr>
            <a:normAutofit/>
          </a:bodyPr>
          <a:lstStyle/>
          <a:p>
            <a:pPr defTabSz="914400">
              <a:defRPr sz="3200">
                <a:latin typeface="Trebuchet MS"/>
                <a:ea typeface="Trebuchet MS"/>
                <a:cs typeface="Trebuchet MS"/>
                <a:sym typeface="Trebuchet MS"/>
              </a:defRPr>
            </a:pPr>
            <a:r>
              <a:t>Or </a:t>
            </a:r>
            <a:br/>
            <a:r>
              <a:t>the</a:t>
            </a:r>
            <a:br/>
            <a:r>
              <a:t>personal?</a:t>
            </a:r>
          </a:p>
        </p:txBody>
      </p:sp>
      <p:sp>
        <p:nvSpPr>
          <p:cNvPr id="54" name="Shape 54"/>
          <p:cNvSpPr>
            <a:spLocks noGrp="1"/>
          </p:cNvSpPr>
          <p:nvPr>
            <p:ph type="body" sz="quarter" idx="4294967295"/>
          </p:nvPr>
        </p:nvSpPr>
        <p:spPr>
          <a:xfrm>
            <a:off x="4648200" y="1827212"/>
            <a:ext cx="4038600" cy="915988"/>
          </a:xfrm>
          <a:prstGeom prst="rect">
            <a:avLst/>
          </a:prstGeom>
        </p:spPr>
        <p:txBody>
          <a:bodyPr>
            <a:normAutofit/>
          </a:bodyPr>
          <a:lstStyle>
            <a:lvl1pPr marL="244475" indent="-244475" defTabSz="914400">
              <a:lnSpc>
                <a:spcPct val="90000"/>
              </a:lnSpc>
              <a:spcBef>
                <a:spcPts val="400"/>
              </a:spcBef>
              <a:buSzPct val="100000"/>
              <a:buChar char="•"/>
              <a:defRPr sz="2000">
                <a:latin typeface="Trebuchet MS"/>
                <a:ea typeface="Trebuchet MS"/>
                <a:cs typeface="Trebuchet MS"/>
                <a:sym typeface="Trebuchet MS"/>
              </a:defRPr>
            </a:lvl1pPr>
          </a:lstStyle>
          <a:p>
            <a:r>
              <a:t>Delight and instruct</a:t>
            </a:r>
          </a:p>
        </p:txBody>
      </p:sp>
      <p:pic>
        <p:nvPicPr>
          <p:cNvPr id="55" name="Facebook_Billgates.jpeg" descr="C:\Digital storytelling\Facebook_Billgates.jpg"/>
          <p:cNvPicPr>
            <a:picLocks noChangeAspect="1"/>
          </p:cNvPicPr>
          <p:nvPr/>
        </p:nvPicPr>
        <p:blipFill>
          <a:blip r:embed="rId2"/>
          <a:stretch>
            <a:fillRect/>
          </a:stretch>
        </p:blipFill>
        <p:spPr>
          <a:xfrm>
            <a:off x="1714500" y="-1588"/>
            <a:ext cx="7429500" cy="67071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ctrTitle" idx="4294967295"/>
          </p:nvPr>
        </p:nvSpPr>
        <p:spPr>
          <a:xfrm>
            <a:off x="457200" y="274637"/>
            <a:ext cx="8229600" cy="1143001"/>
          </a:xfrm>
          <a:prstGeom prst="rect">
            <a:avLst/>
          </a:prstGeom>
        </p:spPr>
        <p:txBody>
          <a:bodyPr lIns="0" tIns="0" rIns="0" bIns="0" anchor="t">
            <a:normAutofit/>
          </a:bodyPr>
          <a:lstStyle/>
          <a:p>
            <a:pPr algn="ctr" defTabSz="914400">
              <a:defRPr sz="4400">
                <a:latin typeface="Trebuchet MS"/>
                <a:ea typeface="Trebuchet MS"/>
                <a:cs typeface="Trebuchet MS"/>
                <a:sym typeface="Trebuchet MS"/>
              </a:defRPr>
            </a:pPr>
            <a:endParaRPr/>
          </a:p>
        </p:txBody>
      </p:sp>
      <p:sp>
        <p:nvSpPr>
          <p:cNvPr id="315" name="Shape 315"/>
          <p:cNvSpPr>
            <a:spLocks noGrp="1"/>
          </p:cNvSpPr>
          <p:nvPr>
            <p:ph type="subTitle" idx="4294967295"/>
          </p:nvPr>
        </p:nvSpPr>
        <p:spPr>
          <a:xfrm>
            <a:off x="457200" y="1600200"/>
            <a:ext cx="8229600" cy="452596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endParaRPr/>
          </a:p>
        </p:txBody>
      </p:sp>
      <p:pic>
        <p:nvPicPr>
          <p:cNvPr id="316" name="genres_2008Pew.jpeg" descr="genres_2008Pew"/>
          <p:cNvPicPr>
            <a:picLocks noChangeAspect="1"/>
          </p:cNvPicPr>
          <p:nvPr/>
        </p:nvPicPr>
        <p:blipFill>
          <a:blip r:embed="rId2"/>
          <a:stretch>
            <a:fillRect/>
          </a:stretch>
        </p:blipFill>
        <p:spPr>
          <a:xfrm>
            <a:off x="0" y="0"/>
            <a:ext cx="9144000" cy="5373688"/>
          </a:xfrm>
          <a:prstGeom prst="rect">
            <a:avLst/>
          </a:prstGeom>
          <a:ln w="12700">
            <a:miter lim="400000"/>
          </a:ln>
        </p:spPr>
      </p:pic>
      <p:grpSp>
        <p:nvGrpSpPr>
          <p:cNvPr id="319" name="Group 319"/>
          <p:cNvGrpSpPr/>
          <p:nvPr/>
        </p:nvGrpSpPr>
        <p:grpSpPr>
          <a:xfrm>
            <a:off x="304800" y="5562599"/>
            <a:ext cx="8229600" cy="1005840"/>
            <a:chOff x="0" y="0"/>
            <a:chExt cx="8229600" cy="1005838"/>
          </a:xfrm>
        </p:grpSpPr>
        <p:sp>
          <p:nvSpPr>
            <p:cNvPr id="317" name="Shape 317"/>
            <p:cNvSpPr/>
            <p:nvPr/>
          </p:nvSpPr>
          <p:spPr>
            <a:xfrm>
              <a:off x="0" y="0"/>
              <a:ext cx="8229219" cy="609601"/>
            </a:xfrm>
            <a:prstGeom prst="rect">
              <a:avLst/>
            </a:prstGeom>
            <a:solidFill>
              <a:srgbClr val="FFFFFF"/>
            </a:solidFill>
            <a:ln w="9525" cap="flat">
              <a:solidFill>
                <a:srgbClr val="000000"/>
              </a:solidFill>
              <a:prstDash val="solid"/>
              <a:miter lim="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a:p>
          </p:txBody>
        </p:sp>
        <p:sp>
          <p:nvSpPr>
            <p:cNvPr id="318" name="Shape 318"/>
            <p:cNvSpPr/>
            <p:nvPr/>
          </p:nvSpPr>
          <p:spPr>
            <a:xfrm>
              <a:off x="0" y="0"/>
              <a:ext cx="8229600" cy="10058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ctr">
                <a:defRPr sz="3200">
                  <a:solidFill>
                    <a:srgbClr val="1F497D"/>
                  </a:solidFill>
                  <a:latin typeface="Garamond"/>
                  <a:ea typeface="Garamond"/>
                  <a:cs typeface="Garamond"/>
                  <a:sym typeface="Garamond"/>
                </a:defRPr>
              </a:pPr>
              <a:r>
                <a:t>Diversity of game genres </a:t>
              </a:r>
              <a:br/>
              <a:r>
                <a:t>American teenagers, Pew Internet, 2008</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p:cNvSpPr>
          <p:nvPr>
            <p:ph type="subTitle" sz="quarter" idx="4294967295"/>
          </p:nvPr>
        </p:nvSpPr>
        <p:spPr>
          <a:xfrm>
            <a:off x="-1" y="2590800"/>
            <a:ext cx="2286002" cy="2438400"/>
          </a:xfrm>
          <a:prstGeom prst="rect">
            <a:avLst/>
          </a:prstGeom>
        </p:spPr>
        <p:txBody>
          <a:bodyPr>
            <a:normAutofit/>
          </a:bodyPr>
          <a:lstStyle>
            <a:lvl1pPr defTabSz="914400">
              <a:lnSpc>
                <a:spcPct val="80000"/>
              </a:lnSpc>
              <a:spcBef>
                <a:spcPts val="700"/>
              </a:spcBef>
              <a:defRPr sz="3100">
                <a:latin typeface="Trebuchet MS"/>
                <a:ea typeface="Trebuchet MS"/>
                <a:cs typeface="Trebuchet MS"/>
                <a:sym typeface="Trebuchet MS"/>
              </a:defRPr>
            </a:lvl1pPr>
          </a:lstStyle>
          <a:p>
            <a:r>
              <a:t>Games serious, public, and political</a:t>
            </a:r>
          </a:p>
        </p:txBody>
      </p:sp>
      <p:pic>
        <p:nvPicPr>
          <p:cNvPr id="322" name="Oiligarchy.jpeg" descr="Oiligarchy"/>
          <p:cNvPicPr>
            <a:picLocks noChangeAspect="1"/>
          </p:cNvPicPr>
          <p:nvPr/>
        </p:nvPicPr>
        <p:blipFill>
          <a:blip r:embed="rId2"/>
          <a:stretch>
            <a:fillRect/>
          </a:stretch>
        </p:blipFill>
        <p:spPr>
          <a:xfrm>
            <a:off x="0" y="0"/>
            <a:ext cx="7115175" cy="2590800"/>
          </a:xfrm>
          <a:prstGeom prst="rect">
            <a:avLst/>
          </a:prstGeom>
          <a:ln w="12700">
            <a:miter lim="400000"/>
          </a:ln>
        </p:spPr>
      </p:pic>
      <p:pic>
        <p:nvPicPr>
          <p:cNvPr id="323" name="Jetset.jpeg" descr="Jetset"/>
          <p:cNvPicPr>
            <a:picLocks noChangeAspect="1"/>
          </p:cNvPicPr>
          <p:nvPr/>
        </p:nvPicPr>
        <p:blipFill>
          <a:blip r:embed="rId3"/>
          <a:stretch>
            <a:fillRect/>
          </a:stretch>
        </p:blipFill>
        <p:spPr>
          <a:xfrm>
            <a:off x="2286000" y="2514600"/>
            <a:ext cx="5200650" cy="2808288"/>
          </a:xfrm>
          <a:prstGeom prst="rect">
            <a:avLst/>
          </a:prstGeom>
          <a:ln w="12700">
            <a:miter lim="400000"/>
          </a:ln>
        </p:spPr>
      </p:pic>
      <p:pic>
        <p:nvPicPr>
          <p:cNvPr id="324" name="DimensionM-med.jpeg" descr="DimensionM-med"/>
          <p:cNvPicPr>
            <a:picLocks noChangeAspect="1"/>
          </p:cNvPicPr>
          <p:nvPr/>
        </p:nvPicPr>
        <p:blipFill>
          <a:blip r:embed="rId4"/>
          <a:stretch>
            <a:fillRect/>
          </a:stretch>
        </p:blipFill>
        <p:spPr>
          <a:xfrm>
            <a:off x="-533400" y="4171950"/>
            <a:ext cx="5286375" cy="2686050"/>
          </a:xfrm>
          <a:prstGeom prst="rect">
            <a:avLst/>
          </a:prstGeom>
          <a:ln w="12700">
            <a:miter lim="400000"/>
          </a:ln>
        </p:spPr>
      </p:pic>
      <p:sp>
        <p:nvSpPr>
          <p:cNvPr id="325" name="Shape 325"/>
          <p:cNvSpPr/>
          <p:nvPr/>
        </p:nvSpPr>
        <p:spPr>
          <a:xfrm>
            <a:off x="5105400" y="5257800"/>
            <a:ext cx="4038600" cy="127761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14312" indent="-214312">
              <a:lnSpc>
                <a:spcPct val="90000"/>
              </a:lnSpc>
              <a:spcBef>
                <a:spcPts val="400"/>
              </a:spcBef>
              <a:buClr>
                <a:srgbClr val="1F497D"/>
              </a:buClr>
              <a:buSzPct val="100000"/>
              <a:buFont typeface="Garamond"/>
              <a:buChar char="•"/>
              <a:defRPr sz="2000">
                <a:solidFill>
                  <a:srgbClr val="1F497D"/>
                </a:solidFill>
                <a:latin typeface="Garamond"/>
                <a:ea typeface="Garamond"/>
                <a:cs typeface="Garamond"/>
                <a:sym typeface="Garamond"/>
              </a:defRPr>
            </a:pPr>
            <a:r>
              <a:t>Oiligarchy, Molle Industries</a:t>
            </a:r>
            <a:endParaRPr sz="3200"/>
          </a:p>
          <a:p>
            <a:pPr marL="214312" indent="-214312">
              <a:lnSpc>
                <a:spcPct val="90000"/>
              </a:lnSpc>
              <a:spcBef>
                <a:spcPts val="400"/>
              </a:spcBef>
              <a:buSzPct val="100000"/>
              <a:buFont typeface="Garamond"/>
              <a:buChar char="•"/>
              <a:defRPr sz="2000">
                <a:latin typeface="Garamond"/>
                <a:ea typeface="Garamond"/>
                <a:cs typeface="Garamond"/>
                <a:sym typeface="Garamond"/>
              </a:defRPr>
            </a:pPr>
            <a:r>
              <a:t>Jetset, Persuasive Games</a:t>
            </a:r>
            <a:endParaRPr sz="3200"/>
          </a:p>
          <a:p>
            <a:pPr marL="214312" indent="-214312">
              <a:lnSpc>
                <a:spcPct val="90000"/>
              </a:lnSpc>
              <a:spcBef>
                <a:spcPts val="400"/>
              </a:spcBef>
              <a:buSzPct val="100000"/>
              <a:buFont typeface="Garamond"/>
              <a:buChar char="•"/>
              <a:defRPr sz="2000">
                <a:latin typeface="Garamond"/>
                <a:ea typeface="Garamond"/>
                <a:cs typeface="Garamond"/>
                <a:sym typeface="Garamond"/>
              </a:defRPr>
            </a:pPr>
            <a:r>
              <a:t>The Great Shakeout, California</a:t>
            </a:r>
            <a:endParaRPr sz="3200"/>
          </a:p>
          <a:p>
            <a:pPr marL="214312" indent="-214312">
              <a:lnSpc>
                <a:spcPct val="90000"/>
              </a:lnSpc>
              <a:spcBef>
                <a:spcPts val="400"/>
              </a:spcBef>
              <a:buClr>
                <a:srgbClr val="1F497D"/>
              </a:buClr>
              <a:buSzPct val="100000"/>
              <a:buFont typeface="Garamond"/>
              <a:buChar char="•"/>
              <a:defRPr sz="2000">
                <a:solidFill>
                  <a:srgbClr val="1F497D"/>
                </a:solidFill>
                <a:latin typeface="Garamond"/>
                <a:ea typeface="Garamond"/>
                <a:cs typeface="Garamond"/>
                <a:sym typeface="Garamond"/>
              </a:defRPr>
            </a:pPr>
            <a:r>
              <a:t>DimensionM, Tabula Digita</a:t>
            </a:r>
          </a:p>
        </p:txBody>
      </p:sp>
      <p:pic>
        <p:nvPicPr>
          <p:cNvPr id="326" name="Shakeout.jpeg" descr="Shakeout"/>
          <p:cNvPicPr>
            <a:picLocks noChangeAspect="1"/>
          </p:cNvPicPr>
          <p:nvPr/>
        </p:nvPicPr>
        <p:blipFill>
          <a:blip r:embed="rId5"/>
          <a:stretch>
            <a:fillRect/>
          </a:stretch>
        </p:blipFill>
        <p:spPr>
          <a:xfrm>
            <a:off x="5795962" y="0"/>
            <a:ext cx="3348038" cy="4343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a:spLocks noGrp="1"/>
          </p:cNvSpPr>
          <p:nvPr>
            <p:ph type="ctrTitle" idx="4294967295"/>
          </p:nvPr>
        </p:nvSpPr>
        <p:spPr>
          <a:xfrm>
            <a:off x="457200" y="274637"/>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rPr lang="en-US" dirty="0"/>
              <a:t>Story in games?</a:t>
            </a:r>
            <a:endParaRPr dirty="0"/>
          </a:p>
        </p:txBody>
      </p:sp>
      <p:pic>
        <p:nvPicPr>
          <p:cNvPr id="3" name="Picture 2">
            <a:extLst>
              <a:ext uri="{FF2B5EF4-FFF2-40B4-BE49-F238E27FC236}">
                <a16:creationId xmlns:a16="http://schemas.microsoft.com/office/drawing/2014/main" id="{0F166B76-E5A1-6243-839B-5706147B3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2" y="2349499"/>
            <a:ext cx="9154462" cy="2794001"/>
          </a:xfrm>
          <a:prstGeom prst="rect">
            <a:avLst/>
          </a:prstGeom>
        </p:spPr>
      </p:pic>
    </p:spTree>
    <p:extLst>
      <p:ext uri="{BB962C8B-B14F-4D97-AF65-F5344CB8AC3E}">
        <p14:creationId xmlns:p14="http://schemas.microsoft.com/office/powerpoint/2010/main" val="576488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rPr lang="en-US" dirty="0"/>
              <a:t>Key</a:t>
            </a:r>
            <a:r>
              <a:rPr dirty="0"/>
              <a:t> principles</a:t>
            </a:r>
          </a:p>
        </p:txBody>
      </p:sp>
      <p:sp>
        <p:nvSpPr>
          <p:cNvPr id="402" name="Shape 402"/>
          <p:cNvSpPr>
            <a:spLocks noGrp="1"/>
          </p:cNvSpPr>
          <p:nvPr>
            <p:ph type="subTitle" idx="4294967295"/>
          </p:nvPr>
        </p:nvSpPr>
        <p:spPr>
          <a:xfrm>
            <a:off x="457200" y="1600200"/>
            <a:ext cx="8229600" cy="525621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r>
              <a:rPr lang="en-US" sz="5400" dirty="0"/>
              <a:t>Branching narratives</a:t>
            </a:r>
          </a:p>
          <a:p>
            <a:pPr marL="342900" indent="-342900" defTabSz="914400">
              <a:spcBef>
                <a:spcPts val="700"/>
              </a:spcBef>
              <a:buSzPct val="100000"/>
              <a:buChar char="•"/>
              <a:defRPr sz="3200">
                <a:latin typeface="Trebuchet MS"/>
                <a:ea typeface="Trebuchet MS"/>
                <a:cs typeface="Trebuchet MS"/>
                <a:sym typeface="Trebuchet MS"/>
              </a:defRPr>
            </a:pPr>
            <a:r>
              <a:rPr lang="en-US" sz="5400" dirty="0"/>
              <a:t>Radically interactive (</a:t>
            </a:r>
            <a:r>
              <a:rPr lang="en-US" sz="5400" dirty="0" err="1"/>
              <a:t>Arseth</a:t>
            </a:r>
            <a:r>
              <a:rPr lang="en-US" sz="5400" dirty="0"/>
              <a:t>)</a:t>
            </a:r>
          </a:p>
          <a:p>
            <a:pPr marL="342900" indent="-342900" defTabSz="914400">
              <a:spcBef>
                <a:spcPts val="700"/>
              </a:spcBef>
              <a:buSzPct val="100000"/>
              <a:buChar char="•"/>
              <a:defRPr sz="3200">
                <a:latin typeface="Trebuchet MS"/>
                <a:ea typeface="Trebuchet MS"/>
                <a:cs typeface="Trebuchet MS"/>
                <a:sym typeface="Trebuchet MS"/>
              </a:defRPr>
            </a:pPr>
            <a:r>
              <a:rPr lang="en-US" sz="5400" dirty="0"/>
              <a:t>Exploration of an encyclopedic space (Manovich)</a:t>
            </a:r>
            <a:endParaRPr sz="5400" dirty="0"/>
          </a:p>
        </p:txBody>
      </p:sp>
      <p:sp>
        <p:nvSpPr>
          <p:cNvPr id="403" name="Shape 403"/>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83</a:t>
            </a:fld>
            <a:endParaRPr/>
          </a:p>
        </p:txBody>
      </p:sp>
    </p:spTree>
    <p:extLst>
      <p:ext uri="{BB962C8B-B14F-4D97-AF65-F5344CB8AC3E}">
        <p14:creationId xmlns:p14="http://schemas.microsoft.com/office/powerpoint/2010/main" val="863697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rPr lang="en-US" dirty="0"/>
              <a:t>Key</a:t>
            </a:r>
            <a:r>
              <a:rPr dirty="0"/>
              <a:t> principles</a:t>
            </a:r>
          </a:p>
        </p:txBody>
      </p:sp>
      <p:sp>
        <p:nvSpPr>
          <p:cNvPr id="402" name="Shape 402"/>
          <p:cNvSpPr>
            <a:spLocks noGrp="1"/>
          </p:cNvSpPr>
          <p:nvPr>
            <p:ph type="subTitle" idx="4294967295"/>
          </p:nvPr>
        </p:nvSpPr>
        <p:spPr>
          <a:xfrm>
            <a:off x="457200" y="1600200"/>
            <a:ext cx="8229600" cy="525621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r>
              <a:rPr lang="en-US" sz="6000" dirty="0"/>
              <a:t>Procedural generation (Murray)</a:t>
            </a:r>
          </a:p>
          <a:p>
            <a:pPr marL="342900" indent="-342900" defTabSz="914400">
              <a:spcBef>
                <a:spcPts val="700"/>
              </a:spcBef>
              <a:buSzPct val="100000"/>
              <a:buChar char="•"/>
              <a:defRPr sz="3200">
                <a:latin typeface="Trebuchet MS"/>
                <a:ea typeface="Trebuchet MS"/>
                <a:cs typeface="Trebuchet MS"/>
                <a:sym typeface="Trebuchet MS"/>
              </a:defRPr>
            </a:pPr>
            <a:r>
              <a:rPr lang="en-US" sz="6000" dirty="0"/>
              <a:t>Roles and role play (Gee)</a:t>
            </a:r>
          </a:p>
          <a:p>
            <a:pPr marL="342900" indent="-342900" defTabSz="914400">
              <a:spcBef>
                <a:spcPts val="700"/>
              </a:spcBef>
              <a:buSzPct val="100000"/>
              <a:buChar char="•"/>
              <a:defRPr sz="3200">
                <a:latin typeface="Trebuchet MS"/>
                <a:ea typeface="Trebuchet MS"/>
                <a:cs typeface="Trebuchet MS"/>
                <a:sym typeface="Trebuchet MS"/>
              </a:defRPr>
            </a:pPr>
            <a:r>
              <a:rPr lang="en-US" sz="6000" dirty="0"/>
              <a:t>Cinematics</a:t>
            </a:r>
          </a:p>
        </p:txBody>
      </p:sp>
      <p:sp>
        <p:nvSpPr>
          <p:cNvPr id="403" name="Shape 403"/>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84</a:t>
            </a:fld>
            <a:endParaRPr/>
          </a:p>
        </p:txBody>
      </p:sp>
    </p:spTree>
    <p:extLst>
      <p:ext uri="{BB962C8B-B14F-4D97-AF65-F5344CB8AC3E}">
        <p14:creationId xmlns:p14="http://schemas.microsoft.com/office/powerpoint/2010/main" val="452874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p:cNvSpPr>
          <p:nvPr>
            <p:ph type="title" idx="4294967295"/>
          </p:nvPr>
        </p:nvSpPr>
        <p:spPr>
          <a:xfrm>
            <a:off x="381000" y="5410200"/>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Interactive fiction</a:t>
            </a:r>
          </a:p>
        </p:txBody>
      </p:sp>
      <p:pic>
        <p:nvPicPr>
          <p:cNvPr id="341" name="image71.jpeg" descr="image71.jpg"/>
          <p:cNvPicPr>
            <a:picLocks noChangeAspect="1"/>
          </p:cNvPicPr>
          <p:nvPr/>
        </p:nvPicPr>
        <p:blipFill>
          <a:blip r:embed="rId2"/>
          <a:stretch>
            <a:fillRect/>
          </a:stretch>
        </p:blipFill>
        <p:spPr>
          <a:xfrm>
            <a:off x="0" y="152400"/>
            <a:ext cx="9167813" cy="4191000"/>
          </a:xfrm>
          <a:prstGeom prst="rect">
            <a:avLst/>
          </a:prstGeom>
          <a:ln w="12700">
            <a:miter lim="400000"/>
          </a:ln>
        </p:spPr>
      </p:pic>
      <p:sp>
        <p:nvSpPr>
          <p:cNvPr id="342" name="Shape 342"/>
          <p:cNvSpPr>
            <a:spLocks noGrp="1"/>
          </p:cNvSpPr>
          <p:nvPr>
            <p:ph type="body" sz="half" idx="4294967295"/>
          </p:nvPr>
        </p:nvSpPr>
        <p:spPr>
          <a:xfrm>
            <a:off x="4648200" y="1600200"/>
            <a:ext cx="4038600" cy="4525963"/>
          </a:xfrm>
          <a:prstGeom prst="rect">
            <a:avLst/>
          </a:prstGeom>
        </p:spPr>
        <p:txBody>
          <a:bodyPr>
            <a:normAutofit/>
          </a:bodyPr>
          <a:lstStyle/>
          <a:p>
            <a:pPr marL="342900" indent="-342900" defTabSz="914400">
              <a:spcBef>
                <a:spcPts val="600"/>
              </a:spcBef>
              <a:buSzPct val="100000"/>
              <a:buChar char="•"/>
              <a:defRPr sz="2800">
                <a:latin typeface="Trebuchet MS"/>
                <a:ea typeface="Trebuchet MS"/>
                <a:cs typeface="Trebuchet MS"/>
                <a:sym typeface="Trebuchet MS"/>
              </a:defRPr>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p:cNvSpPr>
          <p:nvPr>
            <p:ph type="ctrTitle" idx="4294967295"/>
          </p:nvPr>
        </p:nvSpPr>
        <p:spPr>
          <a:xfrm>
            <a:off x="457200" y="5715000"/>
            <a:ext cx="8229600" cy="1143001"/>
          </a:xfrm>
          <a:prstGeom prst="rect">
            <a:avLst/>
          </a:prstGeom>
        </p:spPr>
        <p:txBody>
          <a:bodyPr>
            <a:normAutofit/>
          </a:bodyPr>
          <a:lstStyle>
            <a:lvl1pPr algn="ctr" defTabSz="914400">
              <a:defRPr sz="4400">
                <a:latin typeface="Trebuchet MS"/>
                <a:ea typeface="Trebuchet MS"/>
                <a:cs typeface="Trebuchet MS"/>
                <a:sym typeface="Trebuchet MS"/>
              </a:defRPr>
            </a:lvl1pPr>
          </a:lstStyle>
          <a:p>
            <a:r>
              <a:t>Syntheses</a:t>
            </a:r>
          </a:p>
        </p:txBody>
      </p:sp>
      <p:pic>
        <p:nvPicPr>
          <p:cNvPr id="364" name="image79.jpeg" descr="image79.jpg"/>
          <p:cNvPicPr>
            <a:picLocks noChangeAspect="1"/>
          </p:cNvPicPr>
          <p:nvPr/>
        </p:nvPicPr>
        <p:blipFill>
          <a:blip r:embed="rId2"/>
          <a:stretch>
            <a:fillRect/>
          </a:stretch>
        </p:blipFill>
        <p:spPr>
          <a:xfrm>
            <a:off x="104775" y="762000"/>
            <a:ext cx="9037638" cy="4419600"/>
          </a:xfrm>
          <a:prstGeom prst="rect">
            <a:avLst/>
          </a:prstGeom>
          <a:ln w="12700">
            <a:miter lim="400000"/>
          </a:ln>
        </p:spPr>
      </p:pic>
    </p:spTree>
    <p:extLst>
      <p:ext uri="{BB962C8B-B14F-4D97-AF65-F5344CB8AC3E}">
        <p14:creationId xmlns:p14="http://schemas.microsoft.com/office/powerpoint/2010/main" val="1694107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p:cNvSpPr>
          <p:nvPr>
            <p:ph type="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333" name="Shape 333"/>
          <p:cNvSpPr>
            <a:spLocks noGrp="1"/>
          </p:cNvSpPr>
          <p:nvPr>
            <p:ph type="body" sz="half" idx="4294967295"/>
          </p:nvPr>
        </p:nvSpPr>
        <p:spPr>
          <a:xfrm>
            <a:off x="457200" y="1600200"/>
            <a:ext cx="4038600" cy="4525963"/>
          </a:xfrm>
          <a:prstGeom prst="rect">
            <a:avLst/>
          </a:prstGeom>
        </p:spPr>
        <p:txBody>
          <a:bodyPr>
            <a:normAutofit/>
          </a:bodyPr>
          <a:lstStyle/>
          <a:p>
            <a:pPr marL="342900" indent="-342900" defTabSz="914400">
              <a:spcBef>
                <a:spcPts val="600"/>
              </a:spcBef>
              <a:buSzPct val="100000"/>
              <a:buChar char="•"/>
              <a:defRPr sz="2800">
                <a:latin typeface="Trebuchet MS"/>
                <a:ea typeface="Trebuchet MS"/>
                <a:cs typeface="Trebuchet MS"/>
                <a:sym typeface="Trebuchet MS"/>
              </a:defRPr>
            </a:pPr>
            <a:endParaRPr/>
          </a:p>
        </p:txBody>
      </p:sp>
      <p:pic>
        <p:nvPicPr>
          <p:cNvPr id="334" name="Coma.jpeg" descr="C:\Games\Coma.jpg"/>
          <p:cNvPicPr>
            <a:picLocks noChangeAspect="1"/>
          </p:cNvPicPr>
          <p:nvPr/>
        </p:nvPicPr>
        <p:blipFill>
          <a:blip r:embed="rId2"/>
          <a:stretch>
            <a:fillRect/>
          </a:stretch>
        </p:blipFill>
        <p:spPr>
          <a:xfrm>
            <a:off x="57150" y="0"/>
            <a:ext cx="9029700"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337" name="Shape 337"/>
          <p:cNvSpPr>
            <a:spLocks noGrp="1"/>
          </p:cNvSpPr>
          <p:nvPr>
            <p:ph type="body" sz="half" idx="4294967295"/>
          </p:nvPr>
        </p:nvSpPr>
        <p:spPr>
          <a:xfrm>
            <a:off x="457200" y="1600200"/>
            <a:ext cx="4038600" cy="4525963"/>
          </a:xfrm>
          <a:prstGeom prst="rect">
            <a:avLst/>
          </a:prstGeom>
        </p:spPr>
        <p:txBody>
          <a:bodyPr>
            <a:normAutofit/>
          </a:bodyPr>
          <a:lstStyle/>
          <a:p>
            <a:pPr marL="342900" indent="-342900" defTabSz="914400">
              <a:spcBef>
                <a:spcPts val="600"/>
              </a:spcBef>
              <a:buSzPct val="100000"/>
              <a:buChar char="•"/>
              <a:defRPr sz="2800">
                <a:latin typeface="Trebuchet MS"/>
                <a:ea typeface="Trebuchet MS"/>
                <a:cs typeface="Trebuchet MS"/>
                <a:sym typeface="Trebuchet MS"/>
              </a:defRPr>
            </a:pPr>
            <a:endParaRPr/>
          </a:p>
        </p:txBody>
      </p:sp>
      <p:pic>
        <p:nvPicPr>
          <p:cNvPr id="338" name="Bioshock_Maxfreund.jpeg" descr="C:\Games\Bioshock_Maxfreund.jpg"/>
          <p:cNvPicPr>
            <a:picLocks noChangeAspect="1"/>
          </p:cNvPicPr>
          <p:nvPr/>
        </p:nvPicPr>
        <p:blipFill>
          <a:blip r:embed="rId2"/>
          <a:stretch>
            <a:fillRect/>
          </a:stretch>
        </p:blipFill>
        <p:spPr>
          <a:xfrm>
            <a:off x="0" y="-98425"/>
            <a:ext cx="9144000" cy="70548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p:cNvSpPr>
          <p:nvPr>
            <p:ph type="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329" name="Shape 329"/>
          <p:cNvSpPr>
            <a:spLocks noGrp="1"/>
          </p:cNvSpPr>
          <p:nvPr>
            <p:ph type="body" sz="half" idx="4294967295"/>
          </p:nvPr>
        </p:nvSpPr>
        <p:spPr>
          <a:xfrm>
            <a:off x="457200" y="1600200"/>
            <a:ext cx="4038600" cy="4525963"/>
          </a:xfrm>
          <a:prstGeom prst="rect">
            <a:avLst/>
          </a:prstGeom>
        </p:spPr>
        <p:txBody>
          <a:bodyPr>
            <a:normAutofit/>
          </a:bodyPr>
          <a:lstStyle/>
          <a:p>
            <a:pPr marL="342900" indent="-342900" defTabSz="914400">
              <a:spcBef>
                <a:spcPts val="600"/>
              </a:spcBef>
              <a:buSzPct val="100000"/>
              <a:buChar char="•"/>
              <a:defRPr sz="2800">
                <a:latin typeface="Trebuchet MS"/>
                <a:ea typeface="Trebuchet MS"/>
                <a:cs typeface="Trebuchet MS"/>
                <a:sym typeface="Trebuchet MS"/>
              </a:defRPr>
            </a:pPr>
            <a:endParaRPr/>
          </a:p>
        </p:txBody>
      </p:sp>
      <p:pic>
        <p:nvPicPr>
          <p:cNvPr id="330" name="SecondLife_Poesim.jpeg" descr="C:\Games\SecondLife_Poesim.jpg"/>
          <p:cNvPicPr>
            <a:picLocks noChangeAspect="1"/>
          </p:cNvPicPr>
          <p:nvPr/>
        </p:nvPicPr>
        <p:blipFill>
          <a:blip r:embed="rId2"/>
          <a:stretch>
            <a:fillRect/>
          </a:stretch>
        </p:blipFill>
        <p:spPr>
          <a:xfrm>
            <a:off x="-50800" y="685800"/>
            <a:ext cx="9245600" cy="5486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body" sz="half" idx="4294967295"/>
          </p:nvPr>
        </p:nvSpPr>
        <p:spPr>
          <a:xfrm>
            <a:off x="-12700" y="546100"/>
            <a:ext cx="2908300" cy="6324600"/>
          </a:xfrm>
          <a:prstGeom prst="rect">
            <a:avLst/>
          </a:prstGeom>
        </p:spPr>
        <p:txBody>
          <a:bodyPr>
            <a:normAutofit/>
          </a:bodyPr>
          <a:lstStyle/>
          <a:p>
            <a:pPr marL="585787" indent="-585787" defTabSz="914400">
              <a:lnSpc>
                <a:spcPct val="90000"/>
              </a:lnSpc>
              <a:spcBef>
                <a:spcPts val="800"/>
              </a:spcBef>
              <a:defRPr sz="3600">
                <a:latin typeface="Trebuchet MS"/>
                <a:ea typeface="Trebuchet MS"/>
                <a:cs typeface="Trebuchet MS"/>
                <a:sym typeface="Trebuchet MS"/>
              </a:defRPr>
            </a:pPr>
            <a:r>
              <a:t>Stories are:</a:t>
            </a:r>
          </a:p>
          <a:p>
            <a:pPr marL="585787" indent="-585787" defTabSz="914400">
              <a:lnSpc>
                <a:spcPct val="90000"/>
              </a:lnSpc>
              <a:spcBef>
                <a:spcPts val="800"/>
              </a:spcBef>
              <a:buSzPct val="100000"/>
              <a:buChar char="•"/>
              <a:defRPr sz="3600">
                <a:latin typeface="Trebuchet MS"/>
                <a:ea typeface="Trebuchet MS"/>
                <a:cs typeface="Trebuchet MS"/>
                <a:sym typeface="Trebuchet MS"/>
              </a:defRPr>
            </a:pPr>
            <a:r>
              <a:t>About someone important</a:t>
            </a:r>
          </a:p>
          <a:p>
            <a:pPr marL="585787" indent="-585787" defTabSz="914400">
              <a:lnSpc>
                <a:spcPct val="90000"/>
              </a:lnSpc>
              <a:spcBef>
                <a:spcPts val="800"/>
              </a:spcBef>
              <a:buSzPct val="100000"/>
              <a:buChar char="•"/>
              <a:defRPr sz="3600">
                <a:latin typeface="Trebuchet MS"/>
                <a:ea typeface="Trebuchet MS"/>
                <a:cs typeface="Trebuchet MS"/>
                <a:sym typeface="Trebuchet MS"/>
              </a:defRPr>
            </a:pPr>
            <a:r>
              <a:t>About an important event</a:t>
            </a:r>
          </a:p>
          <a:p>
            <a:pPr marL="585787" indent="-585787" defTabSz="914400">
              <a:lnSpc>
                <a:spcPct val="90000"/>
              </a:lnSpc>
              <a:spcBef>
                <a:spcPts val="800"/>
              </a:spcBef>
              <a:buSzPct val="100000"/>
              <a:buChar char="•"/>
              <a:defRPr sz="3600">
                <a:latin typeface="Trebuchet MS"/>
                <a:ea typeface="Trebuchet MS"/>
                <a:cs typeface="Trebuchet MS"/>
                <a:sym typeface="Trebuchet MS"/>
              </a:defRPr>
            </a:pPr>
            <a:r>
              <a:t>About what one does?</a:t>
            </a:r>
          </a:p>
        </p:txBody>
      </p:sp>
      <p:grpSp>
        <p:nvGrpSpPr>
          <p:cNvPr id="60" name="Group 60"/>
          <p:cNvGrpSpPr/>
          <p:nvPr/>
        </p:nvGrpSpPr>
        <p:grpSpPr>
          <a:xfrm>
            <a:off x="4419600" y="5714999"/>
            <a:ext cx="4724400" cy="1141415"/>
            <a:chOff x="0" y="0"/>
            <a:chExt cx="4724400" cy="1141413"/>
          </a:xfrm>
        </p:grpSpPr>
        <p:sp>
          <p:nvSpPr>
            <p:cNvPr id="58" name="Shape 58"/>
            <p:cNvSpPr/>
            <p:nvPr/>
          </p:nvSpPr>
          <p:spPr>
            <a:xfrm>
              <a:off x="0" y="0"/>
              <a:ext cx="4724400" cy="1141413"/>
            </a:xfrm>
            <a:prstGeom prst="rect">
              <a:avLst/>
            </a:prstGeom>
            <a:solidFill>
              <a:srgbClr val="FFFFFF"/>
            </a:solidFill>
            <a:ln w="12700" cap="flat">
              <a:noFill/>
              <a:miter lim="40000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a:p>
          </p:txBody>
        </p:sp>
        <p:sp>
          <p:nvSpPr>
            <p:cNvPr id="59" name="Shape 59"/>
            <p:cNvSpPr/>
            <p:nvPr/>
          </p:nvSpPr>
          <p:spPr>
            <a:xfrm>
              <a:off x="0" y="0"/>
              <a:ext cx="4724400" cy="82451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gn="r">
                <a:lnSpc>
                  <a:spcPct val="90000"/>
                </a:lnSpc>
                <a:spcBef>
                  <a:spcPts val="500"/>
                </a:spcBef>
                <a:defRPr sz="2400" i="1">
                  <a:solidFill>
                    <a:srgbClr val="1F497D"/>
                  </a:solidFill>
                  <a:latin typeface="Garamond"/>
                  <a:ea typeface="Garamond"/>
                  <a:cs typeface="Garamond"/>
                  <a:sym typeface="Garamond"/>
                </a:defRPr>
              </a:pPr>
              <a:r>
                <a:rPr dirty="0"/>
                <a:t>From the </a:t>
              </a:r>
              <a:r>
                <a:rPr lang="en-US" dirty="0" err="1"/>
                <a:t>StoryCenter</a:t>
              </a:r>
              <a:r>
                <a:rPr dirty="0"/>
                <a:t> Cookbook</a:t>
              </a:r>
              <a:endParaRPr sz="3200" dirty="0"/>
            </a:p>
            <a:p>
              <a:pPr algn="r">
                <a:lnSpc>
                  <a:spcPct val="90000"/>
                </a:lnSpc>
                <a:spcBef>
                  <a:spcPts val="500"/>
                </a:spcBef>
                <a:defRPr sz="2400" i="1">
                  <a:latin typeface="Garamond"/>
                  <a:ea typeface="Garamond"/>
                  <a:cs typeface="Garamond"/>
                  <a:sym typeface="Garamond"/>
                </a:defRPr>
              </a:pPr>
              <a:r>
                <a:rPr u="sng" dirty="0">
                  <a:solidFill>
                    <a:srgbClr val="0000FF"/>
                  </a:solidFill>
                  <a:uFill>
                    <a:solidFill>
                      <a:srgbClr val="0000FF"/>
                    </a:solidFill>
                  </a:uFill>
                  <a:hlinkClick r:id="rId2"/>
                </a:rPr>
                <a:t>http://www.storycenter.org/cookbook.html</a:t>
              </a:r>
              <a:r>
                <a:rPr dirty="0">
                  <a:solidFill>
                    <a:srgbClr val="1F497D"/>
                  </a:solidFill>
                </a:rPr>
                <a:t> </a:t>
              </a:r>
            </a:p>
          </p:txBody>
        </p:sp>
      </p:grpSp>
      <p:pic>
        <p:nvPicPr>
          <p:cNvPr id="61" name="DougStory.jpeg" descr="C:\Digital storytelling\DougStory.jpg"/>
          <p:cNvPicPr>
            <a:picLocks noChangeAspect="1"/>
          </p:cNvPicPr>
          <p:nvPr/>
        </p:nvPicPr>
        <p:blipFill>
          <a:blip r:embed="rId3"/>
          <a:stretch>
            <a:fillRect/>
          </a:stretch>
        </p:blipFill>
        <p:spPr>
          <a:xfrm>
            <a:off x="2752725" y="0"/>
            <a:ext cx="6391275" cy="5181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sp>
        <p:nvSpPr>
          <p:cNvPr id="345" name="Shape 345"/>
          <p:cNvSpPr>
            <a:spLocks noGrp="1"/>
          </p:cNvSpPr>
          <p:nvPr>
            <p:ph type="subTitle" idx="4294967295"/>
          </p:nvPr>
        </p:nvSpPr>
        <p:spPr>
          <a:xfrm>
            <a:off x="457200" y="1600200"/>
            <a:ext cx="8229600" cy="452596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endParaRPr/>
          </a:p>
        </p:txBody>
      </p:sp>
      <p:pic>
        <p:nvPicPr>
          <p:cNvPr id="346" name="Molle.jpeg" descr="C:\Games\Molle.jpg"/>
          <p:cNvPicPr>
            <a:picLocks noChangeAspect="1"/>
          </p:cNvPicPr>
          <p:nvPr/>
        </p:nvPicPr>
        <p:blipFill>
          <a:blip r:embed="rId2"/>
          <a:stretch>
            <a:fillRect/>
          </a:stretch>
        </p:blipFill>
        <p:spPr>
          <a:xfrm>
            <a:off x="-31750" y="0"/>
            <a:ext cx="9191625" cy="3362325"/>
          </a:xfrm>
          <a:prstGeom prst="rect">
            <a:avLst/>
          </a:prstGeom>
          <a:ln w="12700">
            <a:miter lim="400000"/>
          </a:ln>
        </p:spPr>
      </p:pic>
      <p:pic>
        <p:nvPicPr>
          <p:cNvPr id="347" name="Evoke_banner.jpeg" descr="C:\Games\Evoke_banner.jpg"/>
          <p:cNvPicPr>
            <a:picLocks noChangeAspect="1"/>
          </p:cNvPicPr>
          <p:nvPr/>
        </p:nvPicPr>
        <p:blipFill>
          <a:blip r:embed="rId3"/>
          <a:stretch>
            <a:fillRect/>
          </a:stretch>
        </p:blipFill>
        <p:spPr>
          <a:xfrm>
            <a:off x="203200" y="3362325"/>
            <a:ext cx="8721725" cy="34956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p:cNvSpPr>
          <p:nvPr>
            <p:ph type="subTitle" sz="half" idx="4294967295"/>
          </p:nvPr>
        </p:nvSpPr>
        <p:spPr>
          <a:xfrm>
            <a:off x="0" y="0"/>
            <a:ext cx="5715000" cy="3733800"/>
          </a:xfrm>
          <a:prstGeom prst="rect">
            <a:avLst/>
          </a:prstGeom>
          <a:solidFill>
            <a:srgbClr val="FFFFFF"/>
          </a:solidFill>
          <a:ln>
            <a:solidFill>
              <a:srgbClr val="000000"/>
            </a:solidFill>
            <a:miter lim="0"/>
          </a:ln>
        </p:spPr>
        <p:txBody>
          <a:bodyPr lIns="0" tIns="0" rIns="0" bIns="0">
            <a:normAutofit/>
          </a:bodyPr>
          <a:lstStyle/>
          <a:p>
            <a:pPr marL="257175" indent="-257175" defTabSz="914400">
              <a:lnSpc>
                <a:spcPct val="90000"/>
              </a:lnSpc>
              <a:spcBef>
                <a:spcPts val="700"/>
              </a:spcBef>
              <a:defRPr sz="3200">
                <a:latin typeface="Trebuchet MS"/>
                <a:ea typeface="Trebuchet MS"/>
                <a:cs typeface="Trebuchet MS"/>
                <a:sym typeface="Trebuchet MS"/>
              </a:defRPr>
            </a:pPr>
            <a:r>
              <a:t>Classroom and courses</a:t>
            </a:r>
          </a:p>
          <a:p>
            <a:pPr marL="257175" indent="-257175" defTabSz="914400">
              <a:lnSpc>
                <a:spcPct val="90000"/>
              </a:lnSpc>
              <a:spcBef>
                <a:spcPts val="700"/>
              </a:spcBef>
              <a:buSzPct val="100000"/>
              <a:buChar char="•"/>
              <a:defRPr sz="3200">
                <a:latin typeface="Trebuchet MS"/>
                <a:ea typeface="Trebuchet MS"/>
                <a:cs typeface="Trebuchet MS"/>
                <a:sym typeface="Trebuchet MS"/>
              </a:defRPr>
            </a:pPr>
            <a:r>
              <a:t>Curriculum content</a:t>
            </a:r>
          </a:p>
          <a:p>
            <a:pPr marL="257175" indent="-257175" defTabSz="914400">
              <a:lnSpc>
                <a:spcPct val="90000"/>
              </a:lnSpc>
              <a:spcBef>
                <a:spcPts val="700"/>
              </a:spcBef>
              <a:buSzPct val="100000"/>
              <a:buChar char="•"/>
              <a:defRPr sz="3200">
                <a:latin typeface="Trebuchet MS"/>
                <a:ea typeface="Trebuchet MS"/>
                <a:cs typeface="Trebuchet MS"/>
                <a:sym typeface="Trebuchet MS"/>
              </a:defRPr>
            </a:pPr>
            <a:r>
              <a:t>Delivery mechanism</a:t>
            </a:r>
          </a:p>
          <a:p>
            <a:pPr marL="257175" indent="-257175" defTabSz="914400">
              <a:lnSpc>
                <a:spcPct val="90000"/>
              </a:lnSpc>
              <a:spcBef>
                <a:spcPts val="700"/>
              </a:spcBef>
              <a:buSzPct val="100000"/>
              <a:buChar char="•"/>
              <a:defRPr sz="3200">
                <a:latin typeface="Trebuchet MS"/>
                <a:ea typeface="Trebuchet MS"/>
                <a:cs typeface="Trebuchet MS"/>
                <a:sym typeface="Trebuchet MS"/>
              </a:defRPr>
            </a:pPr>
            <a:r>
              <a:t>Creating games</a:t>
            </a:r>
          </a:p>
        </p:txBody>
      </p:sp>
      <p:grpSp>
        <p:nvGrpSpPr>
          <p:cNvPr id="352" name="Group 352"/>
          <p:cNvGrpSpPr/>
          <p:nvPr/>
        </p:nvGrpSpPr>
        <p:grpSpPr>
          <a:xfrm>
            <a:off x="6324599" y="5027612"/>
            <a:ext cx="2819401" cy="1830388"/>
            <a:chOff x="0" y="0"/>
            <a:chExt cx="2819400" cy="1830387"/>
          </a:xfrm>
        </p:grpSpPr>
        <p:sp>
          <p:nvSpPr>
            <p:cNvPr id="350" name="Shape 350"/>
            <p:cNvSpPr/>
            <p:nvPr/>
          </p:nvSpPr>
          <p:spPr>
            <a:xfrm>
              <a:off x="-1" y="0"/>
              <a:ext cx="2819271" cy="1830388"/>
            </a:xfrm>
            <a:prstGeom prst="rect">
              <a:avLst/>
            </a:prstGeom>
            <a:solidFill>
              <a:srgbClr val="FFFFFF"/>
            </a:solidFill>
            <a:ln w="9525" cap="flat">
              <a:solidFill>
                <a:srgbClr val="000000"/>
              </a:solidFill>
              <a:prstDash val="solid"/>
              <a:miter lim="0"/>
            </a:ln>
            <a:effectLst/>
          </p:spPr>
          <p:txBody>
            <a:bodyPr wrap="square" lIns="45718" tIns="45718" rIns="45718" bIns="45718" numCol="1" anchor="t">
              <a:noAutofit/>
            </a:bodyPr>
            <a:lstStyle/>
            <a:p>
              <a:pPr>
                <a:defRPr>
                  <a:latin typeface="Trebuchet MS"/>
                  <a:ea typeface="Trebuchet MS"/>
                  <a:cs typeface="Trebuchet MS"/>
                  <a:sym typeface="Trebuchet MS"/>
                </a:defRPr>
              </a:pPr>
              <a:endParaRPr/>
            </a:p>
          </p:txBody>
        </p:sp>
        <p:sp>
          <p:nvSpPr>
            <p:cNvPr id="351" name="Shape 351"/>
            <p:cNvSpPr/>
            <p:nvPr/>
          </p:nvSpPr>
          <p:spPr>
            <a:xfrm>
              <a:off x="0" y="0"/>
              <a:ext cx="2819400" cy="14236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a:lnSpc>
                  <a:spcPct val="90000"/>
                </a:lnSpc>
                <a:spcBef>
                  <a:spcPts val="500"/>
                </a:spcBef>
                <a:defRPr sz="2400">
                  <a:latin typeface="Garamond"/>
                  <a:ea typeface="Garamond"/>
                  <a:cs typeface="Garamond"/>
                  <a:sym typeface="Garamond"/>
                </a:defRPr>
              </a:pPr>
              <a:r>
                <a:t>Peacemaker, Impact Games</a:t>
              </a:r>
              <a:endParaRPr sz="3200"/>
            </a:p>
            <a:p>
              <a:pPr>
                <a:lnSpc>
                  <a:spcPct val="90000"/>
                </a:lnSpc>
                <a:spcBef>
                  <a:spcPts val="500"/>
                </a:spcBef>
                <a:defRPr sz="2400">
                  <a:latin typeface="Garamond"/>
                  <a:ea typeface="Garamond"/>
                  <a:cs typeface="Garamond"/>
                  <a:sym typeface="Garamond"/>
                </a:defRPr>
              </a:pPr>
              <a:r>
                <a:t>Revolution (via Jason Mittell)</a:t>
              </a:r>
            </a:p>
          </p:txBody>
        </p:sp>
      </p:grpSp>
      <p:pic>
        <p:nvPicPr>
          <p:cNvPr id="353" name="Peacemaker_shot.jpeg" descr="Peacemaker_shot"/>
          <p:cNvPicPr>
            <a:picLocks noChangeAspect="1"/>
          </p:cNvPicPr>
          <p:nvPr/>
        </p:nvPicPr>
        <p:blipFill>
          <a:blip r:embed="rId2"/>
          <a:stretch>
            <a:fillRect/>
          </a:stretch>
        </p:blipFill>
        <p:spPr>
          <a:xfrm>
            <a:off x="0" y="2209800"/>
            <a:ext cx="6200775" cy="4648200"/>
          </a:xfrm>
          <a:prstGeom prst="rect">
            <a:avLst/>
          </a:prstGeom>
          <a:ln w="12700">
            <a:miter lim="400000"/>
          </a:ln>
        </p:spPr>
      </p:pic>
      <p:pic>
        <p:nvPicPr>
          <p:cNvPr id="354" name="Revolution_Mittellshot.jpeg" descr="Revolution_Mittellshot"/>
          <p:cNvPicPr>
            <a:picLocks noChangeAspect="1"/>
          </p:cNvPicPr>
          <p:nvPr/>
        </p:nvPicPr>
        <p:blipFill>
          <a:blip r:embed="rId3"/>
          <a:stretch>
            <a:fillRect/>
          </a:stretch>
        </p:blipFill>
        <p:spPr>
          <a:xfrm>
            <a:off x="4191000" y="0"/>
            <a:ext cx="4953000" cy="38369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a:spLocks noGrp="1"/>
          </p:cNvSpPr>
          <p:nvPr>
            <p:ph type="title" idx="4294967295"/>
          </p:nvPr>
        </p:nvSpPr>
        <p:spPr>
          <a:xfrm>
            <a:off x="442914" y="0"/>
            <a:ext cx="8701088" cy="5943600"/>
          </a:xfrm>
          <a:prstGeom prst="rect">
            <a:avLst/>
          </a:prstGeom>
        </p:spPr>
        <p:txBody>
          <a:bodyPr>
            <a:normAutofit/>
          </a:bodyPr>
          <a:lstStyle/>
          <a:p>
            <a:pPr algn="ctr" defTabSz="914400">
              <a:defRPr sz="6800">
                <a:latin typeface="Trebuchet MS"/>
                <a:ea typeface="Trebuchet MS"/>
                <a:cs typeface="Trebuchet MS"/>
                <a:sym typeface="Trebuchet MS"/>
              </a:defRPr>
            </a:pPr>
            <a:r>
              <a:rPr lang="en-US" dirty="0"/>
              <a:t>More technologies</a:t>
            </a:r>
            <a:endParaRPr sz="7400" dirty="0"/>
          </a:p>
        </p:txBody>
      </p:sp>
    </p:spTree>
    <p:extLst>
      <p:ext uri="{BB962C8B-B14F-4D97-AF65-F5344CB8AC3E}">
        <p14:creationId xmlns:p14="http://schemas.microsoft.com/office/powerpoint/2010/main" val="3793873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357" name="image76.jpeg" descr="image76.jpg"/>
          <p:cNvPicPr>
            <a:picLocks noChangeAspect="1"/>
          </p:cNvPicPr>
          <p:nvPr/>
        </p:nvPicPr>
        <p:blipFill>
          <a:blip r:embed="rId2"/>
          <a:stretch>
            <a:fillRect/>
          </a:stretch>
        </p:blipFill>
        <p:spPr>
          <a:xfrm>
            <a:off x="0" y="1857375"/>
            <a:ext cx="2095500" cy="3143250"/>
          </a:xfrm>
          <a:prstGeom prst="rect">
            <a:avLst/>
          </a:prstGeom>
          <a:ln w="12700">
            <a:miter lim="400000"/>
          </a:ln>
        </p:spPr>
      </p:pic>
      <p:pic>
        <p:nvPicPr>
          <p:cNvPr id="358" name="image77.jpeg" descr="image77.jpg"/>
          <p:cNvPicPr>
            <a:picLocks noChangeAspect="1"/>
          </p:cNvPicPr>
          <p:nvPr/>
        </p:nvPicPr>
        <p:blipFill>
          <a:blip r:embed="rId3"/>
          <a:stretch>
            <a:fillRect/>
          </a:stretch>
        </p:blipFill>
        <p:spPr>
          <a:xfrm>
            <a:off x="2057400" y="190500"/>
            <a:ext cx="7353300" cy="6477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p:cNvSpPr>
          <p:nvPr>
            <p:ph type="ctrTitle" idx="4294967295"/>
          </p:nvPr>
        </p:nvSpPr>
        <p:spPr>
          <a:xfrm>
            <a:off x="457200" y="274637"/>
            <a:ext cx="8229600" cy="1143001"/>
          </a:xfrm>
          <a:prstGeom prst="rect">
            <a:avLst/>
          </a:prstGeom>
        </p:spPr>
        <p:txBody>
          <a:bodyPr>
            <a:normAutofit/>
          </a:bodyPr>
          <a:lstStyle/>
          <a:p>
            <a:pPr algn="ctr" defTabSz="914400">
              <a:defRPr sz="4400">
                <a:latin typeface="Trebuchet MS"/>
                <a:ea typeface="Trebuchet MS"/>
                <a:cs typeface="Trebuchet MS"/>
                <a:sym typeface="Trebuchet MS"/>
              </a:defRPr>
            </a:pPr>
            <a:endParaRPr/>
          </a:p>
        </p:txBody>
      </p:sp>
      <p:pic>
        <p:nvPicPr>
          <p:cNvPr id="361" name="image78.jpeg" descr="image78.jpg"/>
          <p:cNvPicPr>
            <a:picLocks noChangeAspect="1"/>
          </p:cNvPicPr>
          <p:nvPr/>
        </p:nvPicPr>
        <p:blipFill>
          <a:blip r:embed="rId2"/>
          <a:stretch>
            <a:fillRect/>
          </a:stretch>
        </p:blipFill>
        <p:spPr>
          <a:xfrm>
            <a:off x="20637" y="304800"/>
            <a:ext cx="8983663" cy="58213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ABA436C8-0F3D-F548-BEFD-0A5664EB2888}"/>
              </a:ext>
            </a:extLst>
          </p:cNvPr>
          <p:cNvSpPr>
            <a:spLocks noGrp="1" noChangeArrowheads="1"/>
          </p:cNvSpPr>
          <p:nvPr>
            <p:ph type="title"/>
          </p:nvPr>
        </p:nvSpPr>
        <p:spPr>
          <a:xfrm>
            <a:off x="457200" y="0"/>
            <a:ext cx="8229600" cy="1143000"/>
          </a:xfrm>
        </p:spPr>
        <p:txBody>
          <a:bodyPr/>
          <a:lstStyle/>
          <a:p>
            <a:pPr algn="ctr" defTabSz="914400" eaLnBrk="1"/>
            <a:r>
              <a:rPr lang="en-US" altLang="en-US" sz="440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VR tech now</a:t>
            </a:r>
            <a:endParaRPr lang="en-US" altLang="en-US"/>
          </a:p>
        </p:txBody>
      </p:sp>
      <p:pic>
        <p:nvPicPr>
          <p:cNvPr id="4" name="Content Placeholder 3">
            <a:extLst>
              <a:ext uri="{FF2B5EF4-FFF2-40B4-BE49-F238E27FC236}">
                <a16:creationId xmlns:a16="http://schemas.microsoft.com/office/drawing/2014/main" id="{F318C73E-2424-C243-BD3E-3174AF40913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965200"/>
            <a:ext cx="8839200" cy="5891213"/>
          </a:xfrm>
        </p:spPr>
      </p:pic>
    </p:spTree>
    <p:extLst>
      <p:ext uri="{BB962C8B-B14F-4D97-AF65-F5344CB8AC3E}">
        <p14:creationId xmlns:p14="http://schemas.microsoft.com/office/powerpoint/2010/main" val="1645864531"/>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77E91F5C-29CD-EC41-95C3-2659A7943CFF}"/>
              </a:ext>
            </a:extLst>
          </p:cNvPr>
          <p:cNvSpPr>
            <a:spLocks noGrp="1" noChangeArrowheads="1"/>
          </p:cNvSpPr>
          <p:nvPr>
            <p:ph type="title"/>
          </p:nvPr>
        </p:nvSpPr>
        <p:spPr>
          <a:xfrm>
            <a:off x="447675" y="-87313"/>
            <a:ext cx="8229600" cy="1143001"/>
          </a:xfrm>
        </p:spPr>
        <p:txBody>
          <a:bodyPr/>
          <a:lstStyle/>
          <a:p>
            <a:pPr eaLnBrk="1">
              <a:defRPr/>
            </a:pPr>
            <a:r>
              <a:rPr lang="en-US" altLang="en-US" sz="4400" dirty="0">
                <a:sym typeface="Helvetica" charset="0"/>
              </a:rPr>
              <a:t>AR game stories</a:t>
            </a:r>
          </a:p>
        </p:txBody>
      </p:sp>
      <p:sp>
        <p:nvSpPr>
          <p:cNvPr id="6146" name="Rectangle 2">
            <a:extLst>
              <a:ext uri="{FF2B5EF4-FFF2-40B4-BE49-F238E27FC236}">
                <a16:creationId xmlns:a16="http://schemas.microsoft.com/office/drawing/2014/main" id="{E984696F-122D-F446-8EF8-B4FF7653D55D}"/>
              </a:ext>
            </a:extLst>
          </p:cNvPr>
          <p:cNvSpPr>
            <a:spLocks noGrp="1" noChangeArrowheads="1"/>
          </p:cNvSpPr>
          <p:nvPr>
            <p:ph type="body" idx="1"/>
          </p:nvPr>
        </p:nvSpPr>
        <p:spPr>
          <a:xfrm>
            <a:off x="447675" y="1023938"/>
            <a:ext cx="8229600" cy="4525962"/>
          </a:xfrm>
        </p:spPr>
        <p:txBody>
          <a:bodyPr/>
          <a:lstStyle/>
          <a:p>
            <a:pPr marL="685800" indent="-685800" eaLnBrk="1">
              <a:buFont typeface="Arial" charset="0"/>
              <a:buChar char="•"/>
              <a:defRPr/>
            </a:pPr>
            <a:r>
              <a:rPr lang="en-US" altLang="en-US" sz="2800" dirty="0" err="1">
                <a:sym typeface="Helvetica" charset="0"/>
              </a:rPr>
              <a:t>Pokemon</a:t>
            </a:r>
            <a:r>
              <a:rPr lang="en-US" altLang="en-US" sz="2800" dirty="0">
                <a:sym typeface="Helvetica" charset="0"/>
              </a:rPr>
              <a:t> Go, Ingress, Zombies Run!</a:t>
            </a:r>
          </a:p>
        </p:txBody>
      </p:sp>
      <p:pic>
        <p:nvPicPr>
          <p:cNvPr id="39939" name="Picture 1">
            <a:extLst>
              <a:ext uri="{FF2B5EF4-FFF2-40B4-BE49-F238E27FC236}">
                <a16:creationId xmlns:a16="http://schemas.microsoft.com/office/drawing/2014/main" id="{3BE7C04A-AD98-974C-98D0-92661643FF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633538"/>
            <a:ext cx="9144000"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2">
            <a:extLst>
              <a:ext uri="{FF2B5EF4-FFF2-40B4-BE49-F238E27FC236}">
                <a16:creationId xmlns:a16="http://schemas.microsoft.com/office/drawing/2014/main" id="{9D44CA7E-5D35-9F48-B68E-F51BA14AD51F}"/>
              </a:ext>
            </a:extLst>
          </p:cNvPr>
          <p:cNvSpPr>
            <a:spLocks noChangeArrowheads="1"/>
          </p:cNvSpPr>
          <p:nvPr/>
        </p:nvSpPr>
        <p:spPr bwMode="auto">
          <a:xfrm>
            <a:off x="1022350" y="6550025"/>
            <a:ext cx="807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r>
              <a:rPr lang="en-US" altLang="en-US" sz="1400"/>
              <a:t>https://www.wired.com/2011/09/augmented-reality-zombies-run-augmented-audio/</a:t>
            </a:r>
          </a:p>
        </p:txBody>
      </p:sp>
    </p:spTree>
    <p:extLst>
      <p:ext uri="{BB962C8B-B14F-4D97-AF65-F5344CB8AC3E}">
        <p14:creationId xmlns:p14="http://schemas.microsoft.com/office/powerpoint/2010/main" val="2430920733"/>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FFF3ED0-7554-9948-A159-3CA93A77225F}"/>
              </a:ext>
            </a:extLst>
          </p:cNvPr>
          <p:cNvSpPr>
            <a:spLocks noGrp="1" noChangeArrowheads="1"/>
          </p:cNvSpPr>
          <p:nvPr>
            <p:ph type="body" idx="1"/>
          </p:nvPr>
        </p:nvSpPr>
        <p:spPr>
          <a:xfrm>
            <a:off x="381000" y="242888"/>
            <a:ext cx="8229600" cy="4525963"/>
          </a:xfrm>
        </p:spPr>
        <p:txBody>
          <a:bodyPr/>
          <a:lstStyle/>
          <a:p>
            <a:pPr eaLnBrk="1">
              <a:defRPr/>
            </a:pPr>
            <a:r>
              <a:rPr lang="en-US" altLang="en-US" sz="4800" dirty="0">
                <a:sym typeface="Helvetica" charset="0"/>
              </a:rPr>
              <a:t>MR?</a:t>
            </a:r>
          </a:p>
        </p:txBody>
      </p:sp>
      <p:pic>
        <p:nvPicPr>
          <p:cNvPr id="52227" name="Picture 1">
            <a:extLst>
              <a:ext uri="{FF2B5EF4-FFF2-40B4-BE49-F238E27FC236}">
                <a16:creationId xmlns:a16="http://schemas.microsoft.com/office/drawing/2014/main" id="{9DFCB0D3-1A74-044C-B20F-DE8DC7A87A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95475"/>
            <a:ext cx="86106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84155"/>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rPr lang="en-US" dirty="0"/>
              <a:t>In higher education</a:t>
            </a:r>
            <a:endParaRPr dirty="0"/>
          </a:p>
        </p:txBody>
      </p:sp>
      <p:sp>
        <p:nvSpPr>
          <p:cNvPr id="402" name="Shape 402"/>
          <p:cNvSpPr>
            <a:spLocks noGrp="1"/>
          </p:cNvSpPr>
          <p:nvPr>
            <p:ph type="subTitle" idx="4294967295"/>
          </p:nvPr>
        </p:nvSpPr>
        <p:spPr>
          <a:xfrm>
            <a:off x="457200" y="1281905"/>
            <a:ext cx="8229600" cy="5256213"/>
          </a:xfrm>
          <a:prstGeom prst="rect">
            <a:avLst/>
          </a:prstGeom>
        </p:spPr>
        <p:txBody>
          <a:bodyPr>
            <a:noAutofit/>
          </a:bodyPr>
          <a:lstStyle/>
          <a:p>
            <a:pPr marL="342900" indent="-342900" defTabSz="914400">
              <a:spcBef>
                <a:spcPts val="700"/>
              </a:spcBef>
              <a:buSzPct val="100000"/>
              <a:buChar char="•"/>
              <a:defRPr sz="3200">
                <a:latin typeface="Trebuchet MS"/>
                <a:ea typeface="Trebuchet MS"/>
                <a:cs typeface="Trebuchet MS"/>
                <a:sym typeface="Trebuchet MS"/>
              </a:defRPr>
            </a:pPr>
            <a:r>
              <a:rPr lang="en-US" sz="5400" dirty="0"/>
              <a:t>Student-created stories</a:t>
            </a:r>
          </a:p>
          <a:p>
            <a:pPr marL="342900" indent="-342900" defTabSz="914400">
              <a:spcBef>
                <a:spcPts val="700"/>
              </a:spcBef>
              <a:buSzPct val="100000"/>
              <a:buChar char="•"/>
              <a:defRPr sz="3200">
                <a:latin typeface="Trebuchet MS"/>
                <a:ea typeface="Trebuchet MS"/>
                <a:cs typeface="Trebuchet MS"/>
                <a:sym typeface="Trebuchet MS"/>
              </a:defRPr>
            </a:pPr>
            <a:r>
              <a:rPr lang="en-US" sz="5400" dirty="0"/>
              <a:t>Faculty-” “ </a:t>
            </a:r>
          </a:p>
          <a:p>
            <a:pPr marL="342900" indent="-342900" defTabSz="914400">
              <a:spcBef>
                <a:spcPts val="700"/>
              </a:spcBef>
              <a:buSzPct val="100000"/>
              <a:buChar char="•"/>
              <a:defRPr sz="3200">
                <a:latin typeface="Trebuchet MS"/>
                <a:ea typeface="Trebuchet MS"/>
                <a:cs typeface="Trebuchet MS"/>
                <a:sym typeface="Trebuchet MS"/>
              </a:defRPr>
            </a:pPr>
            <a:r>
              <a:rPr lang="en-US" sz="5400" dirty="0"/>
              <a:t>Administration-” “</a:t>
            </a:r>
          </a:p>
          <a:p>
            <a:pPr marL="342900" indent="-342900" defTabSz="914400">
              <a:spcBef>
                <a:spcPts val="700"/>
              </a:spcBef>
              <a:buSzPct val="100000"/>
              <a:buChar char="•"/>
              <a:defRPr sz="3200">
                <a:latin typeface="Trebuchet MS"/>
                <a:ea typeface="Trebuchet MS"/>
                <a:cs typeface="Trebuchet MS"/>
                <a:sym typeface="Trebuchet MS"/>
              </a:defRPr>
            </a:pPr>
            <a:r>
              <a:rPr lang="en-US" sz="5400" dirty="0"/>
              <a:t>Research</a:t>
            </a:r>
          </a:p>
          <a:p>
            <a:pPr marL="342900" indent="-342900" defTabSz="914400">
              <a:spcBef>
                <a:spcPts val="700"/>
              </a:spcBef>
              <a:buSzPct val="100000"/>
              <a:buChar char="•"/>
              <a:defRPr sz="3200">
                <a:latin typeface="Trebuchet MS"/>
                <a:ea typeface="Trebuchet MS"/>
                <a:cs typeface="Trebuchet MS"/>
                <a:sym typeface="Trebuchet MS"/>
              </a:defRPr>
            </a:pPr>
            <a:r>
              <a:rPr lang="en-US" sz="5400" dirty="0"/>
              <a:t>Classes, certificates, degrees</a:t>
            </a:r>
            <a:endParaRPr sz="5400" dirty="0"/>
          </a:p>
        </p:txBody>
      </p:sp>
      <p:sp>
        <p:nvSpPr>
          <p:cNvPr id="403" name="Shape 403"/>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98</a:t>
            </a:fld>
            <a:endParaRPr/>
          </a:p>
        </p:txBody>
      </p:sp>
    </p:spTree>
    <p:extLst>
      <p:ext uri="{BB962C8B-B14F-4D97-AF65-F5344CB8AC3E}">
        <p14:creationId xmlns:p14="http://schemas.microsoft.com/office/powerpoint/2010/main" val="3908679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p:cNvSpPr>
          <p:nvPr>
            <p:ph type="ctrTitle" idx="4294967295"/>
          </p:nvPr>
        </p:nvSpPr>
        <p:spPr>
          <a:xfrm>
            <a:off x="457200" y="92075"/>
            <a:ext cx="8229600" cy="1508125"/>
          </a:xfrm>
          <a:prstGeom prst="rect">
            <a:avLst/>
          </a:prstGeom>
        </p:spPr>
        <p:txBody>
          <a:bodyPr lIns="0" tIns="0" rIns="0" bIns="0">
            <a:normAutofit/>
          </a:bodyPr>
          <a:lstStyle>
            <a:lvl1pPr algn="ctr" defTabSz="914400">
              <a:defRPr sz="4400">
                <a:latin typeface="Trebuchet MS"/>
                <a:ea typeface="Trebuchet MS"/>
                <a:cs typeface="Trebuchet MS"/>
                <a:sym typeface="Trebuchet MS"/>
              </a:defRPr>
            </a:lvl1pPr>
          </a:lstStyle>
          <a:p>
            <a:r>
              <a:t>Pedagogical principles</a:t>
            </a:r>
          </a:p>
        </p:txBody>
      </p:sp>
      <p:sp>
        <p:nvSpPr>
          <p:cNvPr id="402" name="Shape 402"/>
          <p:cNvSpPr>
            <a:spLocks noGrp="1"/>
          </p:cNvSpPr>
          <p:nvPr>
            <p:ph type="subTitle" idx="4294967295"/>
          </p:nvPr>
        </p:nvSpPr>
        <p:spPr>
          <a:xfrm>
            <a:off x="457200" y="1600200"/>
            <a:ext cx="8229600" cy="5256213"/>
          </a:xfrm>
          <a:prstGeom prst="rect">
            <a:avLst/>
          </a:prstGeom>
        </p:spPr>
        <p:txBody>
          <a:bodyPr>
            <a:normAutofit/>
          </a:bodyPr>
          <a:lstStyle/>
          <a:p>
            <a:pPr marL="342900" indent="-342900" defTabSz="914400">
              <a:spcBef>
                <a:spcPts val="700"/>
              </a:spcBef>
              <a:buSzPct val="100000"/>
              <a:buChar char="•"/>
              <a:defRPr sz="3200">
                <a:latin typeface="Trebuchet MS"/>
                <a:ea typeface="Trebuchet MS"/>
                <a:cs typeface="Trebuchet MS"/>
                <a:sym typeface="Trebuchet MS"/>
              </a:defRPr>
            </a:pPr>
            <a:r>
              <a:t>Constructivism</a:t>
            </a:r>
          </a:p>
          <a:p>
            <a:pPr marL="342900" indent="-342900" defTabSz="914400">
              <a:spcBef>
                <a:spcPts val="700"/>
              </a:spcBef>
              <a:buSzPct val="100000"/>
              <a:buChar char="•"/>
              <a:defRPr sz="3200">
                <a:latin typeface="Trebuchet MS"/>
                <a:ea typeface="Trebuchet MS"/>
                <a:cs typeface="Trebuchet MS"/>
                <a:sym typeface="Trebuchet MS"/>
              </a:defRPr>
            </a:pPr>
            <a:r>
              <a:t>Student voice discovery + development</a:t>
            </a:r>
          </a:p>
          <a:p>
            <a:pPr marL="342900" indent="-342900" defTabSz="914400">
              <a:spcBef>
                <a:spcPts val="700"/>
              </a:spcBef>
              <a:buSzPct val="100000"/>
              <a:buChar char="•"/>
              <a:defRPr sz="3200">
                <a:latin typeface="Trebuchet MS"/>
                <a:ea typeface="Trebuchet MS"/>
                <a:cs typeface="Trebuchet MS"/>
                <a:sym typeface="Trebuchet MS"/>
              </a:defRPr>
            </a:pPr>
            <a:r>
              <a:t>Media defamiliarization</a:t>
            </a:r>
          </a:p>
          <a:p>
            <a:pPr marL="342900" indent="-342900" defTabSz="914400">
              <a:spcBef>
                <a:spcPts val="700"/>
              </a:spcBef>
              <a:buSzPct val="100000"/>
              <a:buChar char="•"/>
              <a:defRPr sz="3200">
                <a:latin typeface="Trebuchet MS"/>
                <a:ea typeface="Trebuchet MS"/>
                <a:cs typeface="Trebuchet MS"/>
                <a:sym typeface="Trebuchet MS"/>
              </a:defRPr>
            </a:pPr>
            <a:r>
              <a:t>Outreach to media-drenched generation</a:t>
            </a:r>
          </a:p>
          <a:p>
            <a:pPr marL="342900" indent="-342900" defTabSz="914400">
              <a:spcBef>
                <a:spcPts val="700"/>
              </a:spcBef>
              <a:buSzPct val="100000"/>
              <a:buChar char="•"/>
              <a:defRPr sz="3200">
                <a:latin typeface="Trebuchet MS"/>
                <a:ea typeface="Trebuchet MS"/>
                <a:cs typeface="Trebuchet MS"/>
                <a:sym typeface="Trebuchet MS"/>
              </a:defRPr>
            </a:pPr>
            <a:r>
              <a:t>Job skills</a:t>
            </a:r>
          </a:p>
        </p:txBody>
      </p:sp>
      <p:sp>
        <p:nvSpPr>
          <p:cNvPr id="403" name="Shape 403"/>
          <p:cNvSpPr>
            <a:spLocks noGrp="1"/>
          </p:cNvSpPr>
          <p:nvPr>
            <p:ph type="sldNum" sz="quarter" idx="4294967295"/>
          </p:nvPr>
        </p:nvSpPr>
        <p:spPr>
          <a:xfrm>
            <a:off x="8413146" y="6403499"/>
            <a:ext cx="273655" cy="269239"/>
          </a:xfrm>
          <a:prstGeom prst="rect">
            <a:avLst/>
          </a:prstGeom>
          <a:extLst>
            <a:ext uri="{C572A759-6A51-4108-AA02-DFA0A04FC94B}">
              <ma14:wrappingTextBoxFlag xmlns="" xmlns:ma14="http://schemas.microsoft.com/office/mac/drawingml/2011/main" val="1"/>
            </a:ext>
          </a:extLst>
        </p:spPr>
        <p:txBody>
          <a:bodyPr/>
          <a:lstStyle>
            <a:lvl1pPr>
              <a:defRPr sz="1200">
                <a:solidFill>
                  <a:srgbClr val="888888"/>
                </a:solidFill>
              </a:defRPr>
            </a:lvl1pPr>
          </a:lstStyle>
          <a:p>
            <a:fld id="{86CB4B4D-7CA3-9044-876B-883B54F8677D}" type="slidenum">
              <a:t>99</a:t>
            </a:fld>
            <a:endParaRPr/>
          </a:p>
        </p:txBody>
      </p:sp>
    </p:spTree>
    <p:extLst>
      <p:ext uri="{BB962C8B-B14F-4D97-AF65-F5344CB8AC3E}">
        <p14:creationId xmlns:p14="http://schemas.microsoft.com/office/powerpoint/2010/main" val="1546947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venir Roman"/>
        <a:ea typeface="Avenir Roman"/>
        <a:cs typeface="Avenir Roma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4999"/>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venir Roman"/>
        <a:ea typeface="Avenir Roman"/>
        <a:cs typeface="Avenir Roma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4999"/>
              </a:srgbClr>
            </a:outerShdw>
          </a:effectLst>
        </a:effectStyle>
        <a:effectStyle>
          <a:effectLst>
            <a:outerShdw blurRad="38100" dist="23000" dir="5400000" rotWithShape="0">
              <a:srgbClr val="000000">
                <a:alpha val="34999"/>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4999"/>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2663</TotalTime>
  <Words>1756</Words>
  <Application>Microsoft Office PowerPoint</Application>
  <PresentationFormat>On-screen Show (4:3)</PresentationFormat>
  <Paragraphs>362</Paragraphs>
  <Slides>121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121</vt:i4>
      </vt:variant>
    </vt:vector>
  </HeadingPairs>
  <TitlesOfParts>
    <vt:vector size="129" baseType="lpstr">
      <vt:lpstr>Arial</vt:lpstr>
      <vt:lpstr>Avenir Roman</vt:lpstr>
      <vt:lpstr>Calibri</vt:lpstr>
      <vt:lpstr>Garamond</vt:lpstr>
      <vt:lpstr>Helvetica</vt:lpstr>
      <vt:lpstr>Times New Roman</vt:lpstr>
      <vt:lpstr>Trebuchet MS</vt:lpstr>
      <vt:lpstr>Office Theme</vt:lpstr>
      <vt:lpstr>Storytelling for the 21st century</vt:lpstr>
      <vt:lpstr>Table of contents</vt:lpstr>
      <vt:lpstr>Why story?</vt:lpstr>
      <vt:lpstr>But wait, what's storytelling?</vt:lpstr>
      <vt:lpstr>The Freytag:</vt:lpstr>
      <vt:lpstr>PowerPoint Presentation</vt:lpstr>
      <vt:lpstr>PowerPoint Presentation</vt:lpstr>
      <vt:lpstr>Or  the personal?</vt:lpstr>
      <vt:lpstr>PowerPoint Presentation</vt:lpstr>
      <vt:lpstr>PowerPoint Presentation</vt:lpstr>
      <vt:lpstr>How much is mystery?</vt:lpstr>
      <vt:lpstr>How much is mystery?</vt:lpstr>
      <vt:lpstr>Mystery?</vt:lpstr>
      <vt:lpstr>PowerPoint Presentation</vt:lpstr>
      <vt:lpstr>PowerPoint Presentation</vt:lpstr>
      <vt:lpstr>PowerPoint Presentation</vt:lpstr>
      <vt:lpstr>PowerPoint Presentation</vt:lpstr>
      <vt:lpstr>PowerPoint Presentation</vt:lpstr>
      <vt:lpstr>PowerPoint Presentation</vt:lpstr>
      <vt:lpstr>A list definition</vt:lpstr>
      <vt:lpstr>Digital storytelling</vt:lpstr>
      <vt:lpstr>Web 1.0 era storytelling</vt:lpstr>
      <vt:lpstr>Web 1.0 storytelling</vt:lpstr>
      <vt:lpstr>http://pinepoint.nfb.ca/ </vt:lpstr>
      <vt:lpstr>NYTimes, Snowfall</vt:lpstr>
      <vt:lpstr>PowerPoint Presentation</vt:lpstr>
      <vt:lpstr>PowerPoint Presentation</vt:lpstr>
      <vt:lpstr>PowerPoint Presentation</vt:lpstr>
      <vt:lpstr>Digital storytelling roots</vt:lpstr>
      <vt:lpstr>Digital storytelling roots</vt:lpstr>
      <vt:lpstr>Digital storytelling movement</vt:lpstr>
      <vt:lpstr>Digital storytelling roots</vt:lpstr>
      <vt:lpstr>Educational projects growing</vt:lpstr>
      <vt:lpstr>PowerPoint Presentation</vt:lpstr>
      <vt:lpstr>Pedagogical principles</vt:lpstr>
      <vt:lpstr>PowerPoint Presentation</vt:lpstr>
      <vt:lpstr>PowerPoint Presentation</vt:lpstr>
      <vt:lpstr>New forms for stories</vt:lpstr>
      <vt:lpstr>PowerPoint Presentation</vt:lpstr>
      <vt:lpstr>PowerPoint Presentation</vt:lpstr>
      <vt:lpstr>PowerPoint Presentation</vt:lpstr>
      <vt:lpstr>PowerPoint Presentation</vt:lpstr>
      <vt:lpstr>Bookblogging</vt:lpstr>
      <vt:lpstr>PowerPoint Presentation</vt:lpstr>
      <vt:lpstr>The six word exercise</vt:lpstr>
      <vt:lpstr>The six word exercise</vt:lpstr>
      <vt:lpstr>The six word exercise</vt:lpstr>
      <vt:lpstr>The four word version</vt:lpstr>
      <vt:lpstr>PowerPoint Presentation</vt:lpstr>
      <vt:lpstr>PowerPoint Presentation</vt:lpstr>
      <vt:lpstr>PowerPoint Presentation</vt:lpstr>
      <vt:lpstr>#A4T</vt:lpstr>
      <vt:lpstr>PowerPoint Presentation</vt:lpstr>
      <vt:lpstr>PowerPoint Presentation</vt:lpstr>
      <vt:lpstr>PowerPoint Presentation</vt:lpstr>
      <vt:lpstr>PowerPoint Presentation</vt:lpstr>
      <vt:lpstr>All over the Web</vt:lpstr>
      <vt:lpstr>Wikistorytelling</vt:lpstr>
      <vt:lpstr>PowerPoint Presentation</vt:lpstr>
      <vt:lpstr>PowerPoint Presentation</vt:lpstr>
      <vt:lpstr>PowerPoint Presentation</vt:lpstr>
      <vt:lpstr>PowerPoint Presentation</vt:lpstr>
      <vt:lpstr>Storytelling by podcast</vt:lpstr>
      <vt:lpstr>PowerPoint Presentation</vt:lpstr>
      <vt:lpstr>Flickr and storytelling</vt:lpstr>
      <vt:lpstr>PowerPoint Presentation</vt:lpstr>
      <vt:lpstr>PowerPoint Presentation</vt:lpstr>
      <vt:lpstr>PowerPoint Presentation</vt:lpstr>
      <vt:lpstr>PowerPoint Presentation</vt:lpstr>
      <vt:lpstr>PowerPoint Presentation</vt:lpstr>
      <vt:lpstr>Remixing</vt:lpstr>
      <vt:lpstr>PowerPoint Presentation</vt:lpstr>
      <vt:lpstr>Social photo stories</vt:lpstr>
      <vt:lpstr>Social photo stories</vt:lpstr>
      <vt:lpstr>Social photo stories</vt:lpstr>
      <vt:lpstr>Social photo stories</vt:lpstr>
      <vt:lpstr>http://50ways.wikispaces.com/ </vt:lpstr>
      <vt:lpstr>PowerPoint Presentation</vt:lpstr>
      <vt:lpstr>Gaming as part of mainstream culture</vt:lpstr>
      <vt:lpstr>PowerPoint Presentation</vt:lpstr>
      <vt:lpstr>PowerPoint Presentation</vt:lpstr>
      <vt:lpstr>Story in games?</vt:lpstr>
      <vt:lpstr>Key principles</vt:lpstr>
      <vt:lpstr>Key principles</vt:lpstr>
      <vt:lpstr>Interactive fiction</vt:lpstr>
      <vt:lpstr>Syntheses</vt:lpstr>
      <vt:lpstr>PowerPoint Presentation</vt:lpstr>
      <vt:lpstr>PowerPoint Presentation</vt:lpstr>
      <vt:lpstr>PowerPoint Presentation</vt:lpstr>
      <vt:lpstr>PowerPoint Presentation</vt:lpstr>
      <vt:lpstr>PowerPoint Presentation</vt:lpstr>
      <vt:lpstr>More technologies</vt:lpstr>
      <vt:lpstr>PowerPoint Presentation</vt:lpstr>
      <vt:lpstr>PowerPoint Presentation</vt:lpstr>
      <vt:lpstr>VR tech now</vt:lpstr>
      <vt:lpstr>AR game stories</vt:lpstr>
      <vt:lpstr>PowerPoint Presentation</vt:lpstr>
      <vt:lpstr>In higher education</vt:lpstr>
      <vt:lpstr>Pedagogical principles</vt:lpstr>
      <vt:lpstr>Key starting questions</vt:lpstr>
      <vt:lpstr>Workflow and process</vt:lpstr>
      <vt:lpstr>Workflow and process</vt:lpstr>
      <vt:lpstr>Workflow and process</vt:lpstr>
      <vt:lpstr>Workflow and process</vt:lpstr>
      <vt:lpstr>Workflow and process</vt:lpstr>
      <vt:lpstr>Workflow and process</vt:lpstr>
      <vt:lpstr>Curricular integration</vt:lpstr>
      <vt:lpstr>Support strategies</vt:lpstr>
      <vt:lpstr>Assignments</vt:lpstr>
      <vt:lpstr>Some quick and dirty PM</vt:lpstr>
      <vt:lpstr>Assessment</vt:lpstr>
      <vt:lpstr>Rubrics</vt:lpstr>
      <vt:lpstr>Tools for storytelling</vt:lpstr>
      <vt:lpstr>Tools for storytelling</vt:lpstr>
      <vt:lpstr>Tools for storytelling</vt:lpstr>
      <vt:lpstr>Tools for storytelling</vt:lpstr>
      <vt:lpstr>Tools for storytelling</vt:lpstr>
      <vt:lpstr>Tools for storytelling</vt:lpstr>
      <vt:lpstr>Publication sites</vt:lpstr>
      <vt:lpstr>PowerPoint Presentation</vt:lpstr>
      <vt:lpstr>http://bryanalexander.org  bryan.alexander@gmail.com  http://twitter.com/bryanalexander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 of contents</dc:title>
  <dc:creator>Eshnaur, George</dc:creator>
  <cp:lastModifiedBy>George Eshnaur</cp:lastModifiedBy>
  <cp:revision>16</cp:revision>
  <dcterms:modified xsi:type="dcterms:W3CDTF">2019-11-26T12:54:36Z</dcterms:modified>
</cp:coreProperties>
</file>